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5"/>
  </p:notesMasterIdLst>
  <p:sldIdLst>
    <p:sldId id="256" r:id="rId2"/>
    <p:sldId id="259" r:id="rId3"/>
    <p:sldId id="257" r:id="rId4"/>
    <p:sldId id="304" r:id="rId5"/>
    <p:sldId id="258" r:id="rId6"/>
    <p:sldId id="261" r:id="rId7"/>
    <p:sldId id="263" r:id="rId8"/>
    <p:sldId id="268" r:id="rId9"/>
    <p:sldId id="265" r:id="rId10"/>
    <p:sldId id="305" r:id="rId11"/>
    <p:sldId id="267" r:id="rId12"/>
    <p:sldId id="306" r:id="rId13"/>
    <p:sldId id="314" r:id="rId14"/>
    <p:sldId id="309" r:id="rId15"/>
    <p:sldId id="315" r:id="rId16"/>
    <p:sldId id="310" r:id="rId17"/>
    <p:sldId id="316" r:id="rId18"/>
    <p:sldId id="311" r:id="rId19"/>
    <p:sldId id="317" r:id="rId20"/>
    <p:sldId id="312" r:id="rId21"/>
    <p:sldId id="318" r:id="rId22"/>
    <p:sldId id="313" r:id="rId23"/>
    <p:sldId id="319" r:id="rId24"/>
    <p:sldId id="307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</p:sldIdLst>
  <p:sldSz cx="9144000" cy="5143500" type="screen16x9"/>
  <p:notesSz cx="6858000" cy="9144000"/>
  <p:embeddedFontLst>
    <p:embeddedFont>
      <p:font typeface="Roboto Slab" panose="020B0604020202020204" charset="0"/>
      <p:regular r:id="rId36"/>
      <p:bold r:id="rId37"/>
    </p:embeddedFont>
    <p:embeddedFont>
      <p:font typeface="Montserrat ExtraBold" panose="020B0604020202020204" charset="0"/>
      <p:bold r:id="rId38"/>
      <p:boldItalic r:id="rId39"/>
    </p:embeddedFont>
    <p:embeddedFont>
      <p:font typeface="Roboto Slab Light" panose="020B0604020202020204" charset="0"/>
      <p:regular r:id="rId40"/>
      <p:bold r:id="rId41"/>
    </p:embeddedFont>
    <p:embeddedFont>
      <p:font typeface="Arial Black" panose="020B0A04020102020204" pitchFamily="34" charset="0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A8738D-859F-4C54-9448-4CF7259C9E2C}">
  <a:tblStyle styleId="{C2A8738D-859F-4C54-9448-4CF7259C9E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60205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276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285e5900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285e5900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092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285e5900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285e5900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795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285e5900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285e5900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080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285e5900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285e5900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958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285e5900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285e5900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09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285e5900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285e5900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938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285e5900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285e5900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435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285e5900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285e5900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162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285e5900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285e5900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719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285e5900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285e5900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75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285e5900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285e5900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968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285e5900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285e5900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090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285e5900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285e5900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280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285e5900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285e5900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094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285e5900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285e5900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538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285e5900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285e5900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402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24a48e08a_0_25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24a48e08a_0_25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26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24a48e08a_0_25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24a48e08a_0_25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577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24a48e08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24a48e08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471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24a48e08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d24a48e08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43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24a48e08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24a48e08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22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d6e56a8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d6e56a8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976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285e5900c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285e5900c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093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8000" y="-33025"/>
            <a:ext cx="9260000" cy="5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178500" y="178500"/>
            <a:ext cx="8787000" cy="478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738125" y="1708950"/>
            <a:ext cx="5667600" cy="1725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738225" y="3506550"/>
            <a:ext cx="5667600" cy="6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26649" y="-66650"/>
            <a:ext cx="9397299" cy="527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/>
          <p:nvPr/>
        </p:nvSpPr>
        <p:spPr>
          <a:xfrm>
            <a:off x="178500" y="178500"/>
            <a:ext cx="8787000" cy="478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6650" y="-66650"/>
            <a:ext cx="9397299" cy="527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/>
          <p:nvPr/>
        </p:nvSpPr>
        <p:spPr>
          <a:xfrm>
            <a:off x="178500" y="178500"/>
            <a:ext cx="8787000" cy="478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5459" y="-35800"/>
            <a:ext cx="9287450" cy="5215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178500" y="178500"/>
            <a:ext cx="8787000" cy="478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47900" y="2237177"/>
            <a:ext cx="3376200" cy="839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118010" y="3257853"/>
            <a:ext cx="3376200" cy="8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5118010" y="1268475"/>
            <a:ext cx="1688100" cy="6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4852" y="-31950"/>
            <a:ext cx="9273702" cy="520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178500" y="178500"/>
            <a:ext cx="8787000" cy="478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1314350" y="616550"/>
            <a:ext cx="6515100" cy="572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339500"/>
            <a:ext cx="7704000" cy="33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750" y="-2464850"/>
            <a:ext cx="92287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/>
          <p:nvPr/>
        </p:nvSpPr>
        <p:spPr>
          <a:xfrm>
            <a:off x="178500" y="178500"/>
            <a:ext cx="8787000" cy="478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439100" y="2980025"/>
            <a:ext cx="2493900" cy="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5210800" y="2980025"/>
            <a:ext cx="2493900" cy="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439100" y="3314825"/>
            <a:ext cx="2493900" cy="10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5210800" y="3314825"/>
            <a:ext cx="2493900" cy="10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4"/>
          </p:nvPr>
        </p:nvSpPr>
        <p:spPr>
          <a:xfrm>
            <a:off x="1314350" y="616550"/>
            <a:ext cx="6515100" cy="572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1325" y="-41200"/>
            <a:ext cx="9306650" cy="522589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/>
          <p:nvPr/>
        </p:nvSpPr>
        <p:spPr>
          <a:xfrm>
            <a:off x="178500" y="178500"/>
            <a:ext cx="8787000" cy="478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314350" y="616550"/>
            <a:ext cx="6515100" cy="572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350" y="-68675"/>
            <a:ext cx="9386700" cy="52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/>
          <p:nvPr/>
        </p:nvSpPr>
        <p:spPr>
          <a:xfrm>
            <a:off x="178500" y="178500"/>
            <a:ext cx="8787000" cy="478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2132800" y="1657153"/>
            <a:ext cx="4878600" cy="1829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99201" y="2431705"/>
            <a:ext cx="9342401" cy="525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9200" y="-2373575"/>
            <a:ext cx="9342401" cy="52559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/>
          <p:nvPr/>
        </p:nvSpPr>
        <p:spPr>
          <a:xfrm>
            <a:off x="178500" y="178500"/>
            <a:ext cx="8787000" cy="478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0988" y="1823750"/>
            <a:ext cx="4062000" cy="839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1015" y="2663450"/>
            <a:ext cx="4062000" cy="13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8000" y="-61800"/>
            <a:ext cx="9379999" cy="52671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178500" y="178500"/>
            <a:ext cx="8787000" cy="478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hasCustomPrompt="1"/>
          </p:nvPr>
        </p:nvSpPr>
        <p:spPr>
          <a:xfrm>
            <a:off x="1012075" y="2090950"/>
            <a:ext cx="695100" cy="695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 hasCustomPrompt="1"/>
          </p:nvPr>
        </p:nvSpPr>
        <p:spPr>
          <a:xfrm>
            <a:off x="4532725" y="2091000"/>
            <a:ext cx="695100" cy="695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3" hasCustomPrompt="1"/>
          </p:nvPr>
        </p:nvSpPr>
        <p:spPr>
          <a:xfrm>
            <a:off x="1012075" y="3510000"/>
            <a:ext cx="695100" cy="695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4" hasCustomPrompt="1"/>
          </p:nvPr>
        </p:nvSpPr>
        <p:spPr>
          <a:xfrm>
            <a:off x="4532775" y="3510050"/>
            <a:ext cx="695100" cy="695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5"/>
          </p:nvPr>
        </p:nvSpPr>
        <p:spPr>
          <a:xfrm>
            <a:off x="1865950" y="1970650"/>
            <a:ext cx="2428500" cy="42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6"/>
          </p:nvPr>
        </p:nvSpPr>
        <p:spPr>
          <a:xfrm>
            <a:off x="5380275" y="1970700"/>
            <a:ext cx="2428500" cy="42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7"/>
          </p:nvPr>
        </p:nvSpPr>
        <p:spPr>
          <a:xfrm>
            <a:off x="1865950" y="3382250"/>
            <a:ext cx="2428500" cy="42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8"/>
          </p:nvPr>
        </p:nvSpPr>
        <p:spPr>
          <a:xfrm>
            <a:off x="5380275" y="3382250"/>
            <a:ext cx="2428500" cy="42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1859575" y="2391250"/>
            <a:ext cx="2428500" cy="4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9"/>
          </p:nvPr>
        </p:nvSpPr>
        <p:spPr>
          <a:xfrm>
            <a:off x="5380275" y="2391300"/>
            <a:ext cx="2428500" cy="4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1859575" y="3802850"/>
            <a:ext cx="2428500" cy="4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4"/>
          </p:nvPr>
        </p:nvSpPr>
        <p:spPr>
          <a:xfrm>
            <a:off x="5380275" y="3802850"/>
            <a:ext cx="2428500" cy="4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5"/>
          </p:nvPr>
        </p:nvSpPr>
        <p:spPr>
          <a:xfrm>
            <a:off x="1314350" y="616550"/>
            <a:ext cx="6515100" cy="572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3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44713" y="-76738"/>
            <a:ext cx="9433226" cy="52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>
            <a:off x="178500" y="178500"/>
            <a:ext cx="8787000" cy="478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1870963" y="2158925"/>
            <a:ext cx="2646600" cy="71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title" idx="2"/>
          </p:nvPr>
        </p:nvSpPr>
        <p:spPr>
          <a:xfrm>
            <a:off x="5725548" y="2158925"/>
            <a:ext cx="2653500" cy="71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1870963" y="1769525"/>
            <a:ext cx="26466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3"/>
          </p:nvPr>
        </p:nvSpPr>
        <p:spPr>
          <a:xfrm>
            <a:off x="5725549" y="1769525"/>
            <a:ext cx="26535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 idx="4"/>
          </p:nvPr>
        </p:nvSpPr>
        <p:spPr>
          <a:xfrm>
            <a:off x="1314350" y="616550"/>
            <a:ext cx="6515100" cy="572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 idx="5"/>
          </p:nvPr>
        </p:nvSpPr>
        <p:spPr>
          <a:xfrm>
            <a:off x="5732548" y="3633200"/>
            <a:ext cx="2653500" cy="71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6"/>
          </p:nvPr>
        </p:nvSpPr>
        <p:spPr>
          <a:xfrm>
            <a:off x="5732488" y="3243788"/>
            <a:ext cx="26535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 idx="7"/>
          </p:nvPr>
        </p:nvSpPr>
        <p:spPr>
          <a:xfrm>
            <a:off x="1870971" y="3633200"/>
            <a:ext cx="2653500" cy="71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8"/>
          </p:nvPr>
        </p:nvSpPr>
        <p:spPr>
          <a:xfrm>
            <a:off x="1870959" y="3243788"/>
            <a:ext cx="26535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  <a:defRPr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○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■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●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○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■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●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○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■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9" r:id="rId8"/>
    <p:sldLayoutId id="2147483664" r:id="rId9"/>
    <p:sldLayoutId id="2147483671" r:id="rId10"/>
    <p:sldLayoutId id="2147483672" r:id="rId11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://localhost/phpmyadmin/url.php?url=https://dev.mysql.com/doc/refman/8.0/en/group-by-functions.html#function_max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://localhost/phpmyadmin/url.php?url=https://dev.mysql.com/doc/refman/8.0/en/select.html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hyperlink" Target="http://localhost/phpmyadmin/url.php?url=https://dev.mysql.com/doc/refman/8.0/en/group-by-functions.html#function_min" TargetMode="External"/><Relationship Id="rId4" Type="http://schemas.openxmlformats.org/officeDocument/2006/relationships/hyperlink" Target="http://localhost/phpmyadmin/url.php?url=https://dev.mysql.com/doc/refman/8.0/en/group-by-functions.html#function_av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ctrTitle"/>
          </p:nvPr>
        </p:nvSpPr>
        <p:spPr>
          <a:xfrm>
            <a:off x="1738125" y="1708950"/>
            <a:ext cx="5667600" cy="17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</a:t>
            </a:r>
            <a:r>
              <a:rPr lang="en" dirty="0" smtClean="0"/>
              <a:t>reen University of Bangladesh</a:t>
            </a:r>
            <a:endParaRPr dirty="0"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1"/>
          </p:nvPr>
        </p:nvSpPr>
        <p:spPr>
          <a:xfrm>
            <a:off x="1738225" y="3506550"/>
            <a:ext cx="5667600" cy="6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epartment of Computer Science &amp; Engineering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4" name="Google Shape;184;p29"/>
          <p:cNvGrpSpPr/>
          <p:nvPr/>
        </p:nvGrpSpPr>
        <p:grpSpPr>
          <a:xfrm>
            <a:off x="171525" y="2571750"/>
            <a:ext cx="8802600" cy="0"/>
            <a:chOff x="171525" y="2571750"/>
            <a:chExt cx="8802600" cy="0"/>
          </a:xfrm>
        </p:grpSpPr>
        <p:cxnSp>
          <p:nvCxnSpPr>
            <p:cNvPr id="185" name="Google Shape;185;p29"/>
            <p:cNvCxnSpPr>
              <a:stCxn id="182" idx="3"/>
            </p:cNvCxnSpPr>
            <p:nvPr/>
          </p:nvCxnSpPr>
          <p:spPr>
            <a:xfrm>
              <a:off x="7405725" y="2571750"/>
              <a:ext cx="1568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29"/>
            <p:cNvCxnSpPr>
              <a:stCxn id="182" idx="1"/>
            </p:cNvCxnSpPr>
            <p:nvPr/>
          </p:nvCxnSpPr>
          <p:spPr>
            <a:xfrm rot="10800000">
              <a:off x="171525" y="2571750"/>
              <a:ext cx="15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TextBox 1"/>
          <p:cNvSpPr txBox="1"/>
          <p:nvPr/>
        </p:nvSpPr>
        <p:spPr>
          <a:xfrm>
            <a:off x="2296199" y="4369349"/>
            <a:ext cx="455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Database </a:t>
            </a:r>
            <a:r>
              <a:rPr lang="en-US" sz="1200" b="1" dirty="0" smtClean="0"/>
              <a:t>System </a:t>
            </a:r>
            <a:r>
              <a:rPr lang="en-US" sz="1200" b="1" dirty="0" smtClean="0"/>
              <a:t>Lab</a:t>
            </a:r>
            <a:endParaRPr lang="en-US" sz="1200" b="1" dirty="0" smtClean="0"/>
          </a:p>
          <a:p>
            <a:pPr algn="ctr"/>
            <a:r>
              <a:rPr lang="en-US" sz="1200" b="1" dirty="0" smtClean="0"/>
              <a:t>CSE</a:t>
            </a:r>
            <a:r>
              <a:rPr lang="en-US" sz="1200" b="1" dirty="0" smtClean="0"/>
              <a:t>-210</a:t>
            </a:r>
            <a:endParaRPr lang="en-US" sz="1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>
            <a:spLocks noGrp="1"/>
          </p:cNvSpPr>
          <p:nvPr>
            <p:ph type="title"/>
          </p:nvPr>
        </p:nvSpPr>
        <p:spPr>
          <a:xfrm>
            <a:off x="1314350" y="616550"/>
            <a:ext cx="651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 smtClean="0"/>
              <a:t>Relational Schema</a:t>
            </a:r>
            <a:endParaRPr dirty="0"/>
          </a:p>
        </p:txBody>
      </p:sp>
      <p:grpSp>
        <p:nvGrpSpPr>
          <p:cNvPr id="341" name="Google Shape;341;p40"/>
          <p:cNvGrpSpPr/>
          <p:nvPr/>
        </p:nvGrpSpPr>
        <p:grpSpPr>
          <a:xfrm>
            <a:off x="180050" y="902900"/>
            <a:ext cx="8792400" cy="0"/>
            <a:chOff x="180050" y="902900"/>
            <a:chExt cx="8792400" cy="0"/>
          </a:xfrm>
        </p:grpSpPr>
        <p:cxnSp>
          <p:nvCxnSpPr>
            <p:cNvPr id="342" name="Google Shape;342;p40"/>
            <p:cNvCxnSpPr/>
            <p:nvPr/>
          </p:nvCxnSpPr>
          <p:spPr>
            <a:xfrm>
              <a:off x="7829450" y="902900"/>
              <a:ext cx="114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40"/>
            <p:cNvCxnSpPr/>
            <p:nvPr/>
          </p:nvCxnSpPr>
          <p:spPr>
            <a:xfrm rot="10800000">
              <a:off x="180050" y="902900"/>
              <a:ext cx="113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56" y="1403806"/>
            <a:ext cx="8038214" cy="34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00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>
            <a:spLocks noGrp="1"/>
          </p:cNvSpPr>
          <p:nvPr>
            <p:ph type="title"/>
          </p:nvPr>
        </p:nvSpPr>
        <p:spPr>
          <a:xfrm>
            <a:off x="1314350" y="616550"/>
            <a:ext cx="651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 smtClean="0"/>
              <a:t>ER-</a:t>
            </a:r>
            <a:r>
              <a:rPr lang="en" dirty="0" smtClean="0"/>
              <a:t> </a:t>
            </a:r>
            <a:r>
              <a:rPr lang="en" dirty="0" smtClean="0"/>
              <a:t>Diagram</a:t>
            </a:r>
            <a:endParaRPr dirty="0"/>
          </a:p>
        </p:txBody>
      </p:sp>
      <p:grpSp>
        <p:nvGrpSpPr>
          <p:cNvPr id="341" name="Google Shape;341;p40"/>
          <p:cNvGrpSpPr/>
          <p:nvPr/>
        </p:nvGrpSpPr>
        <p:grpSpPr>
          <a:xfrm>
            <a:off x="180050" y="902900"/>
            <a:ext cx="8792400" cy="0"/>
            <a:chOff x="180050" y="902900"/>
            <a:chExt cx="8792400" cy="0"/>
          </a:xfrm>
        </p:grpSpPr>
        <p:cxnSp>
          <p:nvCxnSpPr>
            <p:cNvPr id="342" name="Google Shape;342;p40"/>
            <p:cNvCxnSpPr/>
            <p:nvPr/>
          </p:nvCxnSpPr>
          <p:spPr>
            <a:xfrm>
              <a:off x="7829450" y="902900"/>
              <a:ext cx="114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40"/>
            <p:cNvCxnSpPr/>
            <p:nvPr/>
          </p:nvCxnSpPr>
          <p:spPr>
            <a:xfrm rot="10800000">
              <a:off x="180050" y="902900"/>
              <a:ext cx="113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0" y="1438302"/>
            <a:ext cx="8792399" cy="32565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table.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9250" y="1607459"/>
            <a:ext cx="397096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CREATE TABLE customer(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    name </a:t>
            </a:r>
            <a:r>
              <a:rPr lang="en-US" dirty="0" err="1"/>
              <a:t>varchar</a:t>
            </a:r>
            <a:r>
              <a:rPr lang="en-US" dirty="0"/>
              <a:t>(255) NOT null,</a:t>
            </a:r>
          </a:p>
          <a:p>
            <a:r>
              <a:rPr lang="en-US" dirty="0"/>
              <a:t>    id </a:t>
            </a:r>
            <a:r>
              <a:rPr lang="en-US" dirty="0" err="1"/>
              <a:t>int</a:t>
            </a:r>
            <a:r>
              <a:rPr lang="en-US" dirty="0"/>
              <a:t> NOT null PRIMARY KEY,</a:t>
            </a:r>
          </a:p>
          <a:p>
            <a:r>
              <a:rPr lang="en-US" dirty="0"/>
              <a:t>    </a:t>
            </a:r>
            <a:r>
              <a:rPr lang="en-US" dirty="0" err="1"/>
              <a:t>nid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UNIQUE NOT null,</a:t>
            </a:r>
          </a:p>
          <a:p>
            <a:r>
              <a:rPr lang="en-US" dirty="0"/>
              <a:t>    address </a:t>
            </a:r>
            <a:r>
              <a:rPr lang="en-US" dirty="0" err="1"/>
              <a:t>varchar</a:t>
            </a:r>
            <a:r>
              <a:rPr lang="en-US" dirty="0"/>
              <a:t>(255) not null,</a:t>
            </a:r>
          </a:p>
          <a:p>
            <a:r>
              <a:rPr lang="en-US" dirty="0"/>
              <a:t>    </a:t>
            </a:r>
            <a:r>
              <a:rPr lang="en-US" dirty="0" err="1"/>
              <a:t>contact_no</a:t>
            </a:r>
            <a:r>
              <a:rPr lang="en-US" dirty="0"/>
              <a:t> </a:t>
            </a:r>
            <a:r>
              <a:rPr lang="en-US" dirty="0" err="1"/>
              <a:t>varchar</a:t>
            </a:r>
            <a:r>
              <a:rPr lang="en-US" dirty="0"/>
              <a:t>(255) UNIQUE NOT null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211" y="1451866"/>
            <a:ext cx="4469259" cy="301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9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table.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11" y="1189250"/>
            <a:ext cx="6534363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42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Employee table.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9250" y="1607459"/>
            <a:ext cx="3970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888" y="1607459"/>
            <a:ext cx="4257036" cy="26404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4732" y="1607459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CREATE TABLE employee(</a:t>
            </a:r>
          </a:p>
          <a:p>
            <a:r>
              <a:rPr lang="en-US" dirty="0"/>
              <a:t>    name </a:t>
            </a:r>
            <a:r>
              <a:rPr lang="en-US" dirty="0" err="1"/>
              <a:t>varchar</a:t>
            </a:r>
            <a:r>
              <a:rPr lang="en-US" dirty="0"/>
              <a:t>(255) NOT null,</a:t>
            </a:r>
          </a:p>
          <a:p>
            <a:r>
              <a:rPr lang="en-US" dirty="0"/>
              <a:t>    id </a:t>
            </a:r>
            <a:r>
              <a:rPr lang="en-US" dirty="0" err="1"/>
              <a:t>int</a:t>
            </a:r>
            <a:r>
              <a:rPr lang="en-US" dirty="0"/>
              <a:t> PRIMARY KEY UTO INCREMENT,</a:t>
            </a:r>
          </a:p>
          <a:p>
            <a:r>
              <a:rPr lang="en-US" dirty="0"/>
              <a:t>    </a:t>
            </a:r>
            <a:r>
              <a:rPr lang="en-US" dirty="0" err="1"/>
              <a:t>nid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UNIQUE NOT null,</a:t>
            </a:r>
          </a:p>
          <a:p>
            <a:r>
              <a:rPr lang="en-US" dirty="0"/>
              <a:t>    </a:t>
            </a:r>
            <a:r>
              <a:rPr lang="en-US" dirty="0" err="1"/>
              <a:t>joining_date</a:t>
            </a:r>
            <a:r>
              <a:rPr lang="en-US" dirty="0"/>
              <a:t> DATE,</a:t>
            </a:r>
          </a:p>
          <a:p>
            <a:r>
              <a:rPr lang="en-US" dirty="0"/>
              <a:t>    salary </a:t>
            </a:r>
            <a:r>
              <a:rPr lang="en-US" dirty="0" err="1"/>
              <a:t>int</a:t>
            </a:r>
            <a:r>
              <a:rPr lang="en-US" dirty="0"/>
              <a:t> NOT null,</a:t>
            </a:r>
          </a:p>
          <a:p>
            <a:r>
              <a:rPr lang="en-US" dirty="0"/>
              <a:t>    </a:t>
            </a:r>
            <a:r>
              <a:rPr lang="en-US" dirty="0" err="1"/>
              <a:t>contact_no</a:t>
            </a:r>
            <a:r>
              <a:rPr lang="en-US" dirty="0"/>
              <a:t> </a:t>
            </a:r>
            <a:r>
              <a:rPr lang="en-US" dirty="0" err="1"/>
              <a:t>varchar</a:t>
            </a:r>
            <a:r>
              <a:rPr lang="en-US" dirty="0"/>
              <a:t>(11) not null UNIQUE,</a:t>
            </a:r>
          </a:p>
          <a:p>
            <a:r>
              <a:rPr lang="en-US" dirty="0"/>
              <a:t>    address </a:t>
            </a:r>
            <a:r>
              <a:rPr lang="en-US" dirty="0" err="1"/>
              <a:t>varchar</a:t>
            </a:r>
            <a:r>
              <a:rPr lang="en-US" dirty="0"/>
              <a:t>(255) not null,</a:t>
            </a:r>
          </a:p>
          <a:p>
            <a:r>
              <a:rPr lang="en-US" dirty="0"/>
              <a:t>    designation </a:t>
            </a:r>
            <a:r>
              <a:rPr lang="en-US" dirty="0" err="1"/>
              <a:t>varchar</a:t>
            </a:r>
            <a:r>
              <a:rPr lang="en-US" dirty="0"/>
              <a:t>(255) NOT null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67078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Employee table.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9250" y="1607459"/>
            <a:ext cx="3970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72" y="1638169"/>
            <a:ext cx="7397392" cy="293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49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roduct table.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9250" y="1607459"/>
            <a:ext cx="3970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056" y="1607459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CREATE TABLE product(</a:t>
            </a:r>
          </a:p>
          <a:p>
            <a:r>
              <a:rPr lang="en-US" dirty="0"/>
              <a:t>    name </a:t>
            </a:r>
            <a:r>
              <a:rPr lang="en-US" dirty="0" err="1"/>
              <a:t>varchar</a:t>
            </a:r>
            <a:r>
              <a:rPr lang="en-US" dirty="0"/>
              <a:t>(255) not null,</a:t>
            </a:r>
          </a:p>
          <a:p>
            <a:r>
              <a:rPr lang="en-US" dirty="0"/>
              <a:t>    id </a:t>
            </a:r>
            <a:r>
              <a:rPr lang="en-US" dirty="0" err="1"/>
              <a:t>int</a:t>
            </a:r>
            <a:r>
              <a:rPr lang="en-US" dirty="0"/>
              <a:t> NOT null PRIMARY key AUTO_INCREMENT,</a:t>
            </a:r>
          </a:p>
          <a:p>
            <a:r>
              <a:rPr lang="en-US" dirty="0"/>
              <a:t>    type </a:t>
            </a:r>
            <a:r>
              <a:rPr lang="en-US" dirty="0" err="1"/>
              <a:t>varchar</a:t>
            </a:r>
            <a:r>
              <a:rPr lang="en-US" dirty="0"/>
              <a:t>(255) not null,</a:t>
            </a:r>
          </a:p>
          <a:p>
            <a:r>
              <a:rPr lang="en-US" dirty="0"/>
              <a:t>    </a:t>
            </a:r>
            <a:r>
              <a:rPr lang="en-US" dirty="0" err="1"/>
              <a:t>companyName</a:t>
            </a:r>
            <a:r>
              <a:rPr lang="en-US" dirty="0"/>
              <a:t> </a:t>
            </a:r>
            <a:r>
              <a:rPr lang="en-US" dirty="0" err="1"/>
              <a:t>varchar</a:t>
            </a:r>
            <a:r>
              <a:rPr lang="en-US" dirty="0"/>
              <a:t>(255) not null,</a:t>
            </a:r>
          </a:p>
          <a:p>
            <a:r>
              <a:rPr lang="en-US" dirty="0"/>
              <a:t>    </a:t>
            </a:r>
            <a:r>
              <a:rPr lang="en-US" dirty="0" err="1"/>
              <a:t>exp_date</a:t>
            </a:r>
            <a:r>
              <a:rPr lang="en-US" dirty="0"/>
              <a:t> date,</a:t>
            </a:r>
          </a:p>
          <a:p>
            <a:r>
              <a:rPr lang="en-US" dirty="0"/>
              <a:t>    </a:t>
            </a:r>
            <a:r>
              <a:rPr lang="en-US" dirty="0" err="1"/>
              <a:t>mgf_date</a:t>
            </a:r>
            <a:r>
              <a:rPr lang="en-US" dirty="0"/>
              <a:t> date,</a:t>
            </a:r>
          </a:p>
          <a:p>
            <a:r>
              <a:rPr lang="en-US" dirty="0"/>
              <a:t>    </a:t>
            </a:r>
            <a:r>
              <a:rPr lang="en-US" dirty="0" err="1"/>
              <a:t>bar_code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not null  UNIQUE ,</a:t>
            </a:r>
          </a:p>
          <a:p>
            <a:r>
              <a:rPr lang="en-US" dirty="0"/>
              <a:t>    price </a:t>
            </a:r>
            <a:r>
              <a:rPr lang="en-US" dirty="0" err="1"/>
              <a:t>varchar</a:t>
            </a:r>
            <a:r>
              <a:rPr lang="en-US" dirty="0"/>
              <a:t>(255) not null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899" y="1261507"/>
            <a:ext cx="4243327" cy="35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26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roduct table.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9250" y="1607459"/>
            <a:ext cx="3970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08" y="1501924"/>
            <a:ext cx="8188503" cy="31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75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list table.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7575" y="1663520"/>
            <a:ext cx="3970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1442" y="1817408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CREATE TABLE </a:t>
            </a:r>
            <a:r>
              <a:rPr lang="en-US" dirty="0" err="1"/>
              <a:t>order_list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order_id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not null PRIMARY KEY,</a:t>
            </a:r>
          </a:p>
          <a:p>
            <a:r>
              <a:rPr lang="en-US" dirty="0"/>
              <a:t>    </a:t>
            </a:r>
            <a:r>
              <a:rPr lang="en-US" dirty="0" err="1"/>
              <a:t>order_date</a:t>
            </a:r>
            <a:r>
              <a:rPr lang="en-US" dirty="0"/>
              <a:t> date,</a:t>
            </a:r>
          </a:p>
          <a:p>
            <a:r>
              <a:rPr lang="en-US" dirty="0"/>
              <a:t>    </a:t>
            </a:r>
            <a:r>
              <a:rPr lang="en-US" dirty="0" err="1"/>
              <a:t>delivery_date</a:t>
            </a:r>
            <a:r>
              <a:rPr lang="en-US" dirty="0"/>
              <a:t> date,</a:t>
            </a:r>
          </a:p>
          <a:p>
            <a:r>
              <a:rPr lang="en-US" dirty="0"/>
              <a:t>    </a:t>
            </a:r>
            <a:r>
              <a:rPr lang="en-US" dirty="0" err="1"/>
              <a:t>suplier_id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not null,</a:t>
            </a:r>
          </a:p>
          <a:p>
            <a:r>
              <a:rPr lang="en-US" dirty="0"/>
              <a:t>    </a:t>
            </a:r>
            <a:r>
              <a:rPr lang="en-US" dirty="0" err="1"/>
              <a:t>product_id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not null,</a:t>
            </a:r>
          </a:p>
          <a:p>
            <a:r>
              <a:rPr lang="en-US" dirty="0"/>
              <a:t>    FOREIGN KEY(</a:t>
            </a:r>
            <a:r>
              <a:rPr lang="en-US" dirty="0" err="1"/>
              <a:t>suplier_id</a:t>
            </a:r>
            <a:r>
              <a:rPr lang="en-US" dirty="0"/>
              <a:t>) REFERENCES </a:t>
            </a:r>
            <a:r>
              <a:rPr lang="en-US" dirty="0" err="1"/>
              <a:t>suplier</a:t>
            </a:r>
            <a:r>
              <a:rPr lang="en-US" dirty="0"/>
              <a:t>(id),</a:t>
            </a:r>
          </a:p>
          <a:p>
            <a:r>
              <a:rPr lang="en-US" dirty="0"/>
              <a:t>    FOREIGN KEY(</a:t>
            </a:r>
            <a:r>
              <a:rPr lang="en-US" dirty="0" err="1"/>
              <a:t>product_id</a:t>
            </a:r>
            <a:r>
              <a:rPr lang="en-US" dirty="0"/>
              <a:t>) REFERENCES product(id)</a:t>
            </a:r>
          </a:p>
          <a:p>
            <a:r>
              <a:rPr lang="en-US" dirty="0"/>
              <a:t>    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250" y="1419044"/>
            <a:ext cx="4042880" cy="32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48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list table.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7575" y="1663520"/>
            <a:ext cx="3970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99" y="1762012"/>
            <a:ext cx="6965879" cy="278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16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2540988" y="1823750"/>
            <a:ext cx="4062000" cy="8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Super Shop Management System</a:t>
            </a:r>
            <a:endParaRPr sz="2400" dirty="0"/>
          </a:p>
        </p:txBody>
      </p:sp>
      <p:grpSp>
        <p:nvGrpSpPr>
          <p:cNvPr id="226" name="Google Shape;226;p32"/>
          <p:cNvGrpSpPr/>
          <p:nvPr/>
        </p:nvGrpSpPr>
        <p:grpSpPr>
          <a:xfrm>
            <a:off x="178488" y="184850"/>
            <a:ext cx="8795400" cy="2058750"/>
            <a:chOff x="178488" y="184850"/>
            <a:chExt cx="8795400" cy="2058750"/>
          </a:xfrm>
        </p:grpSpPr>
        <p:cxnSp>
          <p:nvCxnSpPr>
            <p:cNvPr id="227" name="Google Shape;227;p32"/>
            <p:cNvCxnSpPr>
              <a:stCxn id="225" idx="3"/>
            </p:cNvCxnSpPr>
            <p:nvPr/>
          </p:nvCxnSpPr>
          <p:spPr>
            <a:xfrm>
              <a:off x="6602988" y="2243600"/>
              <a:ext cx="2370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32"/>
            <p:cNvCxnSpPr>
              <a:stCxn id="225" idx="1"/>
            </p:cNvCxnSpPr>
            <p:nvPr/>
          </p:nvCxnSpPr>
          <p:spPr>
            <a:xfrm rot="10800000">
              <a:off x="178488" y="2243600"/>
              <a:ext cx="2362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2"/>
            <p:cNvCxnSpPr>
              <a:stCxn id="225" idx="0"/>
            </p:cNvCxnSpPr>
            <p:nvPr/>
          </p:nvCxnSpPr>
          <p:spPr>
            <a:xfrm rot="10800000">
              <a:off x="4571988" y="184850"/>
              <a:ext cx="0" cy="1638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Receipt table.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7575" y="1663520"/>
            <a:ext cx="3970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9147" y="1304817"/>
            <a:ext cx="42278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CREATE TABLE receipt(</a:t>
            </a:r>
          </a:p>
          <a:p>
            <a:r>
              <a:rPr lang="en-US" dirty="0"/>
              <a:t>    </a:t>
            </a:r>
            <a:r>
              <a:rPr lang="en-US" dirty="0" err="1"/>
              <a:t>transaction_no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not null PRIMARY KEY AUTO_INCREMENT,</a:t>
            </a:r>
          </a:p>
          <a:p>
            <a:r>
              <a:rPr lang="en-US" dirty="0"/>
              <a:t>    </a:t>
            </a:r>
            <a:r>
              <a:rPr lang="en-US" dirty="0" err="1"/>
              <a:t>product_name</a:t>
            </a:r>
            <a:r>
              <a:rPr lang="en-US" dirty="0"/>
              <a:t> </a:t>
            </a:r>
            <a:r>
              <a:rPr lang="en-US" dirty="0" err="1"/>
              <a:t>varchar</a:t>
            </a:r>
            <a:r>
              <a:rPr lang="en-US" dirty="0"/>
              <a:t>(255) not null,</a:t>
            </a:r>
          </a:p>
          <a:p>
            <a:r>
              <a:rPr lang="en-US" dirty="0"/>
              <a:t>    quantity DOUBLE(10,2) not null,</a:t>
            </a:r>
          </a:p>
          <a:p>
            <a:r>
              <a:rPr lang="en-US" dirty="0"/>
              <a:t>    </a:t>
            </a:r>
            <a:r>
              <a:rPr lang="en-US" dirty="0" err="1"/>
              <a:t>cashier_name</a:t>
            </a:r>
            <a:r>
              <a:rPr lang="en-US" dirty="0"/>
              <a:t> </a:t>
            </a:r>
            <a:r>
              <a:rPr lang="en-US" dirty="0" err="1"/>
              <a:t>varchar</a:t>
            </a:r>
            <a:r>
              <a:rPr lang="en-US" dirty="0"/>
              <a:t>(20) NOT null,</a:t>
            </a:r>
          </a:p>
          <a:p>
            <a:r>
              <a:rPr lang="en-US" dirty="0"/>
              <a:t>    </a:t>
            </a:r>
            <a:r>
              <a:rPr lang="en-US" dirty="0" err="1"/>
              <a:t>total_amount</a:t>
            </a:r>
            <a:r>
              <a:rPr lang="en-US" dirty="0"/>
              <a:t> </a:t>
            </a:r>
            <a:r>
              <a:rPr lang="en-US" dirty="0" err="1"/>
              <a:t>varchar</a:t>
            </a:r>
            <a:r>
              <a:rPr lang="en-US" dirty="0"/>
              <a:t>(255) not null,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time_ </a:t>
            </a:r>
            <a:r>
              <a:rPr lang="en-US" dirty="0" err="1"/>
              <a:t>datetime</a:t>
            </a:r>
            <a:r>
              <a:rPr lang="en-US" dirty="0"/>
              <a:t> not null DEFAULT CURRENT_TIMESTAMP(),</a:t>
            </a:r>
          </a:p>
          <a:p>
            <a:r>
              <a:rPr lang="en-US" dirty="0"/>
              <a:t>    </a:t>
            </a:r>
            <a:r>
              <a:rPr lang="en-US" dirty="0" err="1"/>
              <a:t>product_id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not null,</a:t>
            </a:r>
          </a:p>
          <a:p>
            <a:r>
              <a:rPr lang="en-US" dirty="0"/>
              <a:t>    </a:t>
            </a:r>
            <a:r>
              <a:rPr lang="en-US" dirty="0" err="1"/>
              <a:t>customer_id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not null,</a:t>
            </a:r>
          </a:p>
          <a:p>
            <a:r>
              <a:rPr lang="en-US" dirty="0"/>
              <a:t>    FOREIGN key(</a:t>
            </a:r>
            <a:r>
              <a:rPr lang="en-US" dirty="0" err="1"/>
              <a:t>product_id</a:t>
            </a:r>
            <a:r>
              <a:rPr lang="en-US" dirty="0"/>
              <a:t>) REFERENCES product(id),</a:t>
            </a:r>
          </a:p>
          <a:p>
            <a:r>
              <a:rPr lang="en-US" dirty="0"/>
              <a:t>    FOREIGN key(</a:t>
            </a:r>
            <a:r>
              <a:rPr lang="en-US" dirty="0" err="1"/>
              <a:t>customer_id</a:t>
            </a:r>
            <a:r>
              <a:rPr lang="en-US" dirty="0"/>
              <a:t>) REFERENCES customer(id)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677" y="1376736"/>
            <a:ext cx="4944000" cy="348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42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Receipt table.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7575" y="1663520"/>
            <a:ext cx="3970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84" y="1395248"/>
            <a:ext cx="7392432" cy="31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03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suplier</a:t>
            </a:r>
            <a:r>
              <a:rPr lang="en-US" dirty="0" smtClean="0"/>
              <a:t> table.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7575" y="1663520"/>
            <a:ext cx="3970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0720" y="1889326"/>
            <a:ext cx="42278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CREATE TABLE </a:t>
            </a:r>
            <a:r>
              <a:rPr lang="en-US" dirty="0" err="1"/>
              <a:t>suplier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supplier_name</a:t>
            </a:r>
            <a:r>
              <a:rPr lang="en-US" dirty="0"/>
              <a:t> </a:t>
            </a:r>
            <a:r>
              <a:rPr lang="en-US" dirty="0" err="1"/>
              <a:t>varchar</a:t>
            </a:r>
            <a:r>
              <a:rPr lang="en-US" dirty="0"/>
              <a:t>(255) not null,</a:t>
            </a:r>
          </a:p>
          <a:p>
            <a:r>
              <a:rPr lang="en-US" dirty="0"/>
              <a:t>    id </a:t>
            </a:r>
            <a:r>
              <a:rPr lang="en-US" dirty="0" err="1"/>
              <a:t>int</a:t>
            </a:r>
            <a:r>
              <a:rPr lang="en-US" dirty="0"/>
              <a:t> not null PRIMARY KEY AUTO_INCREMENT,</a:t>
            </a:r>
          </a:p>
          <a:p>
            <a:r>
              <a:rPr lang="en-US" dirty="0"/>
              <a:t>    address </a:t>
            </a:r>
            <a:r>
              <a:rPr lang="en-US" dirty="0" err="1"/>
              <a:t>varchar</a:t>
            </a:r>
            <a:r>
              <a:rPr lang="en-US" dirty="0"/>
              <a:t>(255) not null,</a:t>
            </a:r>
          </a:p>
          <a:p>
            <a:r>
              <a:rPr lang="en-US" dirty="0"/>
              <a:t>    </a:t>
            </a:r>
            <a:r>
              <a:rPr lang="en-US" dirty="0" err="1"/>
              <a:t>contact_no</a:t>
            </a:r>
            <a:r>
              <a:rPr lang="en-US" dirty="0"/>
              <a:t> </a:t>
            </a:r>
            <a:r>
              <a:rPr lang="en-US" dirty="0" err="1"/>
              <a:t>varchar</a:t>
            </a:r>
            <a:r>
              <a:rPr lang="en-US" dirty="0"/>
              <a:t>(255) not null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30" y="1415056"/>
            <a:ext cx="5413450" cy="300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2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Supplier table.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7575" y="1663520"/>
            <a:ext cx="3970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89" y="1857275"/>
            <a:ext cx="7150813" cy="24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0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>
            <a:spLocks noGrp="1"/>
          </p:cNvSpPr>
          <p:nvPr>
            <p:ph type="title"/>
          </p:nvPr>
        </p:nvSpPr>
        <p:spPr>
          <a:xfrm>
            <a:off x="1314350" y="616550"/>
            <a:ext cx="651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000" dirty="0"/>
              <a:t>ANALYSIS OF </a:t>
            </a:r>
            <a:r>
              <a:rPr lang="en-US" sz="2000" dirty="0" smtClean="0"/>
              <a:t>OUTPUTS BASED on QUERIES</a:t>
            </a:r>
            <a:endParaRPr lang="en-US" sz="2000" dirty="0"/>
          </a:p>
        </p:txBody>
      </p:sp>
      <p:grpSp>
        <p:nvGrpSpPr>
          <p:cNvPr id="341" name="Google Shape;341;p40"/>
          <p:cNvGrpSpPr/>
          <p:nvPr/>
        </p:nvGrpSpPr>
        <p:grpSpPr>
          <a:xfrm>
            <a:off x="180050" y="902900"/>
            <a:ext cx="8792400" cy="0"/>
            <a:chOff x="180050" y="902900"/>
            <a:chExt cx="8792400" cy="0"/>
          </a:xfrm>
        </p:grpSpPr>
        <p:cxnSp>
          <p:nvCxnSpPr>
            <p:cNvPr id="342" name="Google Shape;342;p40"/>
            <p:cNvCxnSpPr/>
            <p:nvPr/>
          </p:nvCxnSpPr>
          <p:spPr>
            <a:xfrm>
              <a:off x="7829450" y="902900"/>
              <a:ext cx="114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40"/>
            <p:cNvCxnSpPr/>
            <p:nvPr/>
          </p:nvCxnSpPr>
          <p:spPr>
            <a:xfrm rot="10800000">
              <a:off x="180050" y="902900"/>
              <a:ext cx="113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TextBox 4"/>
          <p:cNvSpPr txBox="1"/>
          <p:nvPr/>
        </p:nvSpPr>
        <p:spPr>
          <a:xfrm>
            <a:off x="400691" y="1551398"/>
            <a:ext cx="770561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String matching operation:</a:t>
            </a:r>
          </a:p>
          <a:p>
            <a:endParaRPr lang="en-US" dirty="0"/>
          </a:p>
          <a:p>
            <a:r>
              <a:rPr lang="en-US" dirty="0" smtClean="0"/>
              <a:t>Search </a:t>
            </a:r>
            <a:r>
              <a:rPr lang="en-US" dirty="0"/>
              <a:t>a name from a </a:t>
            </a:r>
            <a:r>
              <a:rPr lang="en-US" dirty="0" smtClean="0"/>
              <a:t>table: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SELECT name AS </a:t>
            </a:r>
            <a:r>
              <a:rPr lang="en-US" b="1" dirty="0" err="1">
                <a:solidFill>
                  <a:srgbClr val="C00000"/>
                </a:solidFill>
              </a:rPr>
              <a:t>customer_name</a:t>
            </a:r>
            <a:r>
              <a:rPr lang="en-US" b="1" dirty="0">
                <a:solidFill>
                  <a:srgbClr val="C00000"/>
                </a:solidFill>
              </a:rPr>
              <a:t> FROM customer WHERE name LIKE '%</a:t>
            </a:r>
            <a:r>
              <a:rPr lang="en-US" b="1" dirty="0" err="1">
                <a:solidFill>
                  <a:srgbClr val="C00000"/>
                </a:solidFill>
              </a:rPr>
              <a:t>Tasnim</a:t>
            </a:r>
            <a:r>
              <a:rPr lang="en-US" b="1" dirty="0">
                <a:solidFill>
                  <a:srgbClr val="C00000"/>
                </a:solidFill>
              </a:rPr>
              <a:t>%';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91" y="2922715"/>
            <a:ext cx="3996648" cy="1743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921" y="2922715"/>
            <a:ext cx="4092225" cy="167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3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6333" y="236306"/>
            <a:ext cx="4911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Aggregate function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7401" y="986319"/>
            <a:ext cx="7109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minimum, average &amp; maximum salary from employee table:</a:t>
            </a:r>
          </a:p>
          <a:p>
            <a:r>
              <a:rPr lang="en-US" b="1" dirty="0">
                <a:solidFill>
                  <a:srgbClr val="C00000"/>
                </a:solidFill>
                <a:hlinkClick r:id="rId2"/>
              </a:rPr>
              <a:t>SELECT</a:t>
            </a:r>
            <a:r>
              <a:rPr lang="en-US" b="1" dirty="0">
                <a:solidFill>
                  <a:srgbClr val="C00000"/>
                </a:solidFill>
              </a:rPr>
              <a:t> </a:t>
            </a:r>
            <a:r>
              <a:rPr lang="en-US" b="1" dirty="0">
                <a:solidFill>
                  <a:srgbClr val="C00000"/>
                </a:solidFill>
                <a:hlinkClick r:id="rId3"/>
              </a:rPr>
              <a:t>MAX</a:t>
            </a:r>
            <a:r>
              <a:rPr lang="en-US" b="1" dirty="0">
                <a:solidFill>
                  <a:srgbClr val="C00000"/>
                </a:solidFill>
              </a:rPr>
              <a:t>(salary)AS Maximum, </a:t>
            </a:r>
            <a:r>
              <a:rPr lang="en-US" b="1" dirty="0">
                <a:solidFill>
                  <a:srgbClr val="C00000"/>
                </a:solidFill>
                <a:hlinkClick r:id="rId4"/>
              </a:rPr>
              <a:t>AVG</a:t>
            </a:r>
            <a:r>
              <a:rPr lang="en-US" b="1" dirty="0">
                <a:solidFill>
                  <a:srgbClr val="C00000"/>
                </a:solidFill>
              </a:rPr>
              <a:t>(salary) AS Average, </a:t>
            </a:r>
            <a:r>
              <a:rPr lang="en-US" b="1" dirty="0">
                <a:solidFill>
                  <a:srgbClr val="C00000"/>
                </a:solidFill>
                <a:hlinkClick r:id="rId5"/>
              </a:rPr>
              <a:t>MIN</a:t>
            </a:r>
            <a:r>
              <a:rPr lang="en-US" b="1" dirty="0">
                <a:solidFill>
                  <a:srgbClr val="C00000"/>
                </a:solidFill>
              </a:rPr>
              <a:t>(salary) AS Minimum FROM employee;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702" y="1497369"/>
            <a:ext cx="5794624" cy="773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9870" y="2404153"/>
            <a:ext cx="78494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the 2</a:t>
            </a:r>
            <a:r>
              <a:rPr lang="en-US" baseline="30000" dirty="0" smtClean="0"/>
              <a:t>nd</a:t>
            </a:r>
            <a:r>
              <a:rPr lang="en-US" dirty="0" smtClean="0"/>
              <a:t> maximum salary from employee:</a:t>
            </a:r>
          </a:p>
          <a:p>
            <a:r>
              <a:rPr lang="en-US" b="1" dirty="0">
                <a:solidFill>
                  <a:srgbClr val="C00000"/>
                </a:solidFill>
              </a:rPr>
              <a:t>SELECT MAX(salary)AS salary FROM employee WHERE salary &lt; (SELECT MAX(salary) FROM employee);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3016" y="2949759"/>
            <a:ext cx="2670224" cy="5948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9870" y="3688423"/>
            <a:ext cx="7849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the 3</a:t>
            </a:r>
            <a:r>
              <a:rPr lang="en-US" baseline="30000" dirty="0" smtClean="0"/>
              <a:t>rd</a:t>
            </a:r>
            <a:r>
              <a:rPr lang="en-US" dirty="0" smtClean="0"/>
              <a:t> or nth maximum salary from employee:</a:t>
            </a:r>
          </a:p>
          <a:p>
            <a:r>
              <a:rPr lang="en-US" b="1" dirty="0">
                <a:solidFill>
                  <a:srgbClr val="C00000"/>
                </a:solidFill>
              </a:rPr>
              <a:t>SELECT </a:t>
            </a:r>
            <a:r>
              <a:rPr lang="en-US" b="1" dirty="0" err="1">
                <a:solidFill>
                  <a:srgbClr val="C00000"/>
                </a:solidFill>
              </a:rPr>
              <a:t>salary,designation</a:t>
            </a:r>
            <a:r>
              <a:rPr lang="en-US" b="1" dirty="0">
                <a:solidFill>
                  <a:srgbClr val="C00000"/>
                </a:solidFill>
              </a:rPr>
              <a:t> FROM employee ORDER BY salary DESC LIMIT 3,1;</a:t>
            </a:r>
            <a:endParaRPr lang="en-US" b="1" dirty="0" smtClean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6691" y="4355482"/>
            <a:ext cx="4300283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18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6333" y="236306"/>
            <a:ext cx="4911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Aggregate function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402375" y="1000029"/>
            <a:ext cx="48894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total sale</a:t>
            </a:r>
            <a:r>
              <a:rPr lang="en-US" dirty="0" smtClean="0"/>
              <a:t>:</a:t>
            </a:r>
          </a:p>
          <a:p>
            <a:r>
              <a:rPr lang="en-US" b="1" dirty="0">
                <a:solidFill>
                  <a:srgbClr val="C00000"/>
                </a:solidFill>
              </a:rPr>
              <a:t>SELECT SUM(</a:t>
            </a:r>
            <a:r>
              <a:rPr lang="en-US" b="1" dirty="0" err="1">
                <a:solidFill>
                  <a:srgbClr val="C00000"/>
                </a:solidFill>
              </a:rPr>
              <a:t>total_amount</a:t>
            </a:r>
            <a:r>
              <a:rPr lang="en-US" b="1" dirty="0">
                <a:solidFill>
                  <a:srgbClr val="C00000"/>
                </a:solidFill>
              </a:rPr>
              <a:t>) as </a:t>
            </a:r>
            <a:r>
              <a:rPr lang="en-US" b="1" dirty="0" err="1">
                <a:solidFill>
                  <a:srgbClr val="C00000"/>
                </a:solidFill>
              </a:rPr>
              <a:t>totalSale</a:t>
            </a:r>
            <a:r>
              <a:rPr lang="en-US" b="1" dirty="0">
                <a:solidFill>
                  <a:srgbClr val="C00000"/>
                </a:solidFill>
              </a:rPr>
              <a:t> FROM receipt</a:t>
            </a:r>
            <a:r>
              <a:rPr lang="en-US" dirty="0"/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463" y="1000029"/>
            <a:ext cx="2523589" cy="7921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374" y="2239766"/>
            <a:ext cx="58648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many times a specific product sold and its total amount:</a:t>
            </a:r>
          </a:p>
          <a:p>
            <a:r>
              <a:rPr lang="en-US" b="1" dirty="0">
                <a:solidFill>
                  <a:srgbClr val="C00000"/>
                </a:solidFill>
              </a:rPr>
              <a:t>SELECT SUM(</a:t>
            </a:r>
            <a:r>
              <a:rPr lang="en-US" b="1" dirty="0" err="1">
                <a:solidFill>
                  <a:srgbClr val="C00000"/>
                </a:solidFill>
              </a:rPr>
              <a:t>total_amount</a:t>
            </a:r>
            <a:r>
              <a:rPr lang="en-US" b="1" dirty="0">
                <a:solidFill>
                  <a:srgbClr val="C00000"/>
                </a:solidFill>
              </a:rPr>
              <a:t>)AS price , COUNT(</a:t>
            </a:r>
            <a:r>
              <a:rPr lang="en-US" b="1" dirty="0" err="1">
                <a:solidFill>
                  <a:srgbClr val="C00000"/>
                </a:solidFill>
              </a:rPr>
              <a:t>product_id</a:t>
            </a:r>
            <a:r>
              <a:rPr lang="en-US" b="1" dirty="0">
                <a:solidFill>
                  <a:srgbClr val="C00000"/>
                </a:solidFill>
              </a:rPr>
              <a:t>)AS products FROM receipt WHERE </a:t>
            </a:r>
            <a:r>
              <a:rPr lang="en-US" b="1" dirty="0" err="1">
                <a:solidFill>
                  <a:srgbClr val="C00000"/>
                </a:solidFill>
              </a:rPr>
              <a:t>product_name</a:t>
            </a:r>
            <a:r>
              <a:rPr lang="en-US" b="1" dirty="0">
                <a:solidFill>
                  <a:srgbClr val="C00000"/>
                </a:solidFill>
              </a:rPr>
              <a:t>='Speed';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623" y="1899018"/>
            <a:ext cx="3032425" cy="12193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372" y="3333981"/>
            <a:ext cx="58648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many products we have based on their group in our store:</a:t>
            </a:r>
          </a:p>
          <a:p>
            <a:r>
              <a:rPr lang="en-US" b="1" dirty="0">
                <a:solidFill>
                  <a:srgbClr val="C00000"/>
                </a:solidFill>
              </a:rPr>
              <a:t>SELECT type AS </a:t>
            </a:r>
            <a:r>
              <a:rPr lang="en-US" b="1" dirty="0" err="1">
                <a:solidFill>
                  <a:srgbClr val="C00000"/>
                </a:solidFill>
              </a:rPr>
              <a:t>producttype</a:t>
            </a:r>
            <a:r>
              <a:rPr lang="en-US" b="1" dirty="0">
                <a:solidFill>
                  <a:srgbClr val="C00000"/>
                </a:solidFill>
              </a:rPr>
              <a:t>, COUNT(type) as product FROM product GROUP BY type;</a:t>
            </a:r>
          </a:p>
          <a:p>
            <a:endParaRPr lang="en-US" b="1" dirty="0" smtClean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623" y="3424547"/>
            <a:ext cx="3032425" cy="12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3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8018" y="195209"/>
            <a:ext cx="50959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selected products of required quantity and their total amount of money</a:t>
            </a:r>
            <a:r>
              <a:rPr lang="en-US" b="1" dirty="0" smtClean="0"/>
              <a:t>:</a:t>
            </a:r>
          </a:p>
          <a:p>
            <a:r>
              <a:rPr lang="en-US" b="1" dirty="0">
                <a:solidFill>
                  <a:srgbClr val="C00000"/>
                </a:solidFill>
              </a:rPr>
              <a:t>SELECT </a:t>
            </a:r>
            <a:r>
              <a:rPr lang="en-US" b="1" dirty="0" err="1">
                <a:solidFill>
                  <a:srgbClr val="C00000"/>
                </a:solidFill>
              </a:rPr>
              <a:t>product_name,COUNT</a:t>
            </a:r>
            <a:r>
              <a:rPr lang="en-US" b="1" dirty="0">
                <a:solidFill>
                  <a:srgbClr val="C00000"/>
                </a:solidFill>
              </a:rPr>
              <a:t>(quantity) AS </a:t>
            </a:r>
            <a:r>
              <a:rPr lang="en-US" b="1" dirty="0" err="1">
                <a:solidFill>
                  <a:srgbClr val="C00000"/>
                </a:solidFill>
              </a:rPr>
              <a:t>product_,SUM</a:t>
            </a:r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b="1" dirty="0" err="1">
                <a:solidFill>
                  <a:srgbClr val="C00000"/>
                </a:solidFill>
              </a:rPr>
              <a:t>total_amount</a:t>
            </a:r>
            <a:r>
              <a:rPr lang="en-US" b="1" dirty="0">
                <a:solidFill>
                  <a:srgbClr val="C00000"/>
                </a:solidFill>
              </a:rPr>
              <a:t>) from receipt GROUP BY </a:t>
            </a:r>
            <a:r>
              <a:rPr lang="en-US" b="1" dirty="0" err="1">
                <a:solidFill>
                  <a:srgbClr val="C00000"/>
                </a:solidFill>
              </a:rPr>
              <a:t>product_name</a:t>
            </a:r>
            <a:r>
              <a:rPr lang="en-US" b="1" dirty="0">
                <a:solidFill>
                  <a:srgbClr val="C00000"/>
                </a:solidFill>
              </a:rPr>
              <a:t>;</a:t>
            </a:r>
            <a:endParaRPr lang="en-US" b="1" dirty="0" smtClean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53" y="195209"/>
            <a:ext cx="3534268" cy="14861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47757" y="1795647"/>
            <a:ext cx="43051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which area contain how many number of people</a:t>
            </a:r>
            <a:r>
              <a:rPr lang="en-US" dirty="0" smtClean="0"/>
              <a:t>:</a:t>
            </a:r>
          </a:p>
          <a:p>
            <a:r>
              <a:rPr lang="en-US" b="1" dirty="0">
                <a:solidFill>
                  <a:srgbClr val="C00000"/>
                </a:solidFill>
              </a:rPr>
              <a:t>SELECT address , count(id) AS </a:t>
            </a:r>
            <a:r>
              <a:rPr lang="en-US" b="1" dirty="0" err="1">
                <a:solidFill>
                  <a:srgbClr val="C00000"/>
                </a:solidFill>
              </a:rPr>
              <a:t>number_of_people</a:t>
            </a:r>
            <a:r>
              <a:rPr lang="en-US" b="1" dirty="0">
                <a:solidFill>
                  <a:srgbClr val="C00000"/>
                </a:solidFill>
              </a:rPr>
              <a:t> FROM customer GROUP BY address;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52" y="1730400"/>
            <a:ext cx="3729259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29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6333" y="236306"/>
            <a:ext cx="4911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EXISTS </a:t>
            </a:r>
            <a:r>
              <a:rPr lang="en-US" sz="2400" b="1" dirty="0"/>
              <a:t>function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7403" y="852754"/>
            <a:ext cx="8383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Display </a:t>
            </a:r>
            <a:r>
              <a:rPr lang="en-US" dirty="0"/>
              <a:t>the name of customers who has not made any purchase yet</a:t>
            </a:r>
            <a:r>
              <a:rPr lang="en-US" dirty="0" smtClean="0"/>
              <a:t>:</a:t>
            </a:r>
          </a:p>
          <a:p>
            <a:endParaRPr lang="en-US" b="1" dirty="0" smtClean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SELECT name as </a:t>
            </a:r>
            <a:r>
              <a:rPr lang="en-US" b="1" dirty="0" err="1">
                <a:solidFill>
                  <a:srgbClr val="C00000"/>
                </a:solidFill>
              </a:rPr>
              <a:t>customerName</a:t>
            </a:r>
            <a:r>
              <a:rPr lang="en-US" b="1" dirty="0">
                <a:solidFill>
                  <a:srgbClr val="C00000"/>
                </a:solidFill>
              </a:rPr>
              <a:t>, id as </a:t>
            </a:r>
            <a:r>
              <a:rPr lang="en-US" b="1" dirty="0" err="1">
                <a:solidFill>
                  <a:srgbClr val="C00000"/>
                </a:solidFill>
              </a:rPr>
              <a:t>customer_id</a:t>
            </a:r>
            <a:r>
              <a:rPr lang="en-US" b="1" dirty="0">
                <a:solidFill>
                  <a:srgbClr val="C00000"/>
                </a:solidFill>
              </a:rPr>
              <a:t> FROM customer WHERE not EXISTS(select * FROM receipt WHERE customer.id=</a:t>
            </a:r>
            <a:r>
              <a:rPr lang="en-US" b="1" dirty="0" err="1">
                <a:solidFill>
                  <a:srgbClr val="C00000"/>
                </a:solidFill>
              </a:rPr>
              <a:t>receipt.customer_id</a:t>
            </a:r>
            <a:r>
              <a:rPr lang="en-US" b="1" dirty="0">
                <a:solidFill>
                  <a:srgbClr val="C00000"/>
                </a:solidFill>
              </a:rPr>
              <a:t>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48" y="1806861"/>
            <a:ext cx="1876687" cy="27721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71281" y="1880171"/>
            <a:ext cx="5167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Display the name of the customer who has made purchase:</a:t>
            </a:r>
          </a:p>
          <a:p>
            <a:r>
              <a:rPr lang="en-US" b="1" dirty="0">
                <a:solidFill>
                  <a:srgbClr val="C00000"/>
                </a:solidFill>
              </a:rPr>
              <a:t>SELECT name as </a:t>
            </a:r>
            <a:r>
              <a:rPr lang="en-US" b="1" dirty="0" err="1">
                <a:solidFill>
                  <a:srgbClr val="C00000"/>
                </a:solidFill>
              </a:rPr>
              <a:t>customerName</a:t>
            </a:r>
            <a:r>
              <a:rPr lang="en-US" b="1" dirty="0">
                <a:solidFill>
                  <a:srgbClr val="C00000"/>
                </a:solidFill>
              </a:rPr>
              <a:t>, id as </a:t>
            </a:r>
            <a:r>
              <a:rPr lang="en-US" b="1" dirty="0" err="1">
                <a:solidFill>
                  <a:srgbClr val="C00000"/>
                </a:solidFill>
              </a:rPr>
              <a:t>customer_id</a:t>
            </a:r>
            <a:r>
              <a:rPr lang="en-US" b="1" dirty="0">
                <a:solidFill>
                  <a:srgbClr val="C00000"/>
                </a:solidFill>
              </a:rPr>
              <a:t> FROM customer WHERE  EXISTS(select * FROM receipt WHERE customer.id=</a:t>
            </a:r>
            <a:r>
              <a:rPr lang="en-US" b="1" dirty="0" err="1">
                <a:solidFill>
                  <a:srgbClr val="C00000"/>
                </a:solidFill>
              </a:rPr>
              <a:t>receipt.customer_id</a:t>
            </a:r>
            <a:r>
              <a:rPr lang="en-US" b="1" dirty="0">
                <a:solidFill>
                  <a:srgbClr val="C00000"/>
                </a:solidFill>
              </a:rPr>
              <a:t>);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311" y="2693026"/>
            <a:ext cx="2892205" cy="198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6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978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1314350" y="616550"/>
            <a:ext cx="6515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Presented to</a:t>
            </a:r>
            <a:endParaRPr dirty="0"/>
          </a:p>
        </p:txBody>
      </p:sp>
      <p:grpSp>
        <p:nvGrpSpPr>
          <p:cNvPr id="193" name="Google Shape;193;p30"/>
          <p:cNvGrpSpPr/>
          <p:nvPr/>
        </p:nvGrpSpPr>
        <p:grpSpPr>
          <a:xfrm>
            <a:off x="180050" y="902900"/>
            <a:ext cx="8792400" cy="0"/>
            <a:chOff x="180050" y="902900"/>
            <a:chExt cx="8792400" cy="0"/>
          </a:xfrm>
        </p:grpSpPr>
        <p:cxnSp>
          <p:nvCxnSpPr>
            <p:cNvPr id="194" name="Google Shape;194;p30"/>
            <p:cNvCxnSpPr>
              <a:stCxn id="192" idx="3"/>
            </p:cNvCxnSpPr>
            <p:nvPr/>
          </p:nvCxnSpPr>
          <p:spPr>
            <a:xfrm>
              <a:off x="7829450" y="902900"/>
              <a:ext cx="114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30"/>
            <p:cNvCxnSpPr>
              <a:stCxn id="192" idx="1"/>
            </p:cNvCxnSpPr>
            <p:nvPr/>
          </p:nvCxnSpPr>
          <p:spPr>
            <a:xfrm rot="10800000">
              <a:off x="180050" y="902900"/>
              <a:ext cx="113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" name="Straight Connector 5"/>
          <p:cNvCxnSpPr/>
          <p:nvPr/>
        </p:nvCxnSpPr>
        <p:spPr>
          <a:xfrm flipV="1">
            <a:off x="2774022" y="2961147"/>
            <a:ext cx="1952090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746661" y="1273996"/>
            <a:ext cx="3654289" cy="326718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Fatema-Tuj</a:t>
            </a:r>
            <a:r>
              <a:rPr lang="en-US" b="1" dirty="0">
                <a:solidFill>
                  <a:schemeClr val="tx1"/>
                </a:solidFill>
              </a:rPr>
              <a:t>- </a:t>
            </a:r>
            <a:r>
              <a:rPr lang="en-US" b="1" dirty="0" err="1">
                <a:solidFill>
                  <a:schemeClr val="tx1"/>
                </a:solidFill>
              </a:rPr>
              <a:t>Johora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Lecturer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Dept. of </a:t>
            </a:r>
            <a:r>
              <a:rPr lang="en-US" b="1" dirty="0" smtClean="0">
                <a:solidFill>
                  <a:schemeClr val="tx1"/>
                </a:solidFill>
              </a:rPr>
              <a:t>CSE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45" y="1554848"/>
            <a:ext cx="2524477" cy="2705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611" y="400692"/>
            <a:ext cx="7818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which product has been ordered from which supplier:</a:t>
            </a:r>
          </a:p>
          <a:p>
            <a:r>
              <a:rPr lang="en-US" b="1" dirty="0"/>
              <a:t>------------------------------------------------------------------------------------------</a:t>
            </a:r>
          </a:p>
          <a:p>
            <a:r>
              <a:rPr lang="en-US" b="1" dirty="0">
                <a:solidFill>
                  <a:srgbClr val="C00000"/>
                </a:solidFill>
              </a:rPr>
              <a:t>SELECT </a:t>
            </a:r>
            <a:r>
              <a:rPr lang="en-US" b="1" dirty="0" err="1">
                <a:solidFill>
                  <a:srgbClr val="C00000"/>
                </a:solidFill>
              </a:rPr>
              <a:t>order_id,supplier_name,product_id</a:t>
            </a:r>
            <a:r>
              <a:rPr lang="en-US" b="1" dirty="0">
                <a:solidFill>
                  <a:srgbClr val="C00000"/>
                </a:solidFill>
              </a:rPr>
              <a:t> FROM </a:t>
            </a:r>
            <a:r>
              <a:rPr lang="en-US" b="1" dirty="0" err="1">
                <a:solidFill>
                  <a:srgbClr val="C00000"/>
                </a:solidFill>
              </a:rPr>
              <a:t>order_list</a:t>
            </a:r>
            <a:r>
              <a:rPr lang="en-US" b="1" dirty="0">
                <a:solidFill>
                  <a:srgbClr val="C00000"/>
                </a:solidFill>
              </a:rPr>
              <a:t> RIGHT OUTER JOIN </a:t>
            </a:r>
            <a:r>
              <a:rPr lang="en-US" b="1" dirty="0" err="1">
                <a:solidFill>
                  <a:srgbClr val="C00000"/>
                </a:solidFill>
              </a:rPr>
              <a:t>suplier</a:t>
            </a:r>
            <a:r>
              <a:rPr lang="en-US" b="1" dirty="0">
                <a:solidFill>
                  <a:srgbClr val="C00000"/>
                </a:solidFill>
              </a:rPr>
              <a:t> on(</a:t>
            </a:r>
            <a:r>
              <a:rPr lang="en-US" b="1" dirty="0" err="1">
                <a:solidFill>
                  <a:srgbClr val="C00000"/>
                </a:solidFill>
              </a:rPr>
              <a:t>order_list.suplier_id</a:t>
            </a:r>
            <a:r>
              <a:rPr lang="en-US" b="1" dirty="0">
                <a:solidFill>
                  <a:srgbClr val="C00000"/>
                </a:solidFill>
              </a:rPr>
              <a:t>=suplier.id);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117" y="1494690"/>
            <a:ext cx="3745621" cy="256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75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305" y="852755"/>
            <a:ext cx="78186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Name </a:t>
            </a:r>
            <a:r>
              <a:rPr lang="en-US" b="1" dirty="0"/>
              <a:t>of </a:t>
            </a:r>
            <a:r>
              <a:rPr lang="en-US" b="1" dirty="0" smtClean="0"/>
              <a:t>product, price, ordering </a:t>
            </a:r>
            <a:r>
              <a:rPr lang="en-US" b="1" dirty="0"/>
              <a:t>date</a:t>
            </a:r>
            <a:r>
              <a:rPr lang="en-US" b="1" dirty="0" smtClean="0"/>
              <a:t>, delivery </a:t>
            </a:r>
            <a:r>
              <a:rPr lang="en-US" b="1" dirty="0"/>
              <a:t>date, supplier name ,supplier address and supplier contact:</a:t>
            </a:r>
          </a:p>
          <a:p>
            <a:r>
              <a:rPr lang="en-US" b="1" dirty="0" smtClean="0"/>
              <a:t>------------------------------------------------------------------------------------------</a:t>
            </a:r>
          </a:p>
          <a:p>
            <a:r>
              <a:rPr lang="en-US" b="1" dirty="0">
                <a:solidFill>
                  <a:srgbClr val="C00000"/>
                </a:solidFill>
              </a:rPr>
              <a:t>SELECT </a:t>
            </a:r>
            <a:r>
              <a:rPr lang="en-US" b="1" dirty="0" err="1">
                <a:solidFill>
                  <a:srgbClr val="C00000"/>
                </a:solidFill>
              </a:rPr>
              <a:t>product.name,product.price</a:t>
            </a:r>
            <a:r>
              <a:rPr lang="en-US" b="1" dirty="0">
                <a:solidFill>
                  <a:srgbClr val="C00000"/>
                </a:solidFill>
              </a:rPr>
              <a:t>, order_list.order_date,order_list.delivery_date,suplier.supplier_name,suplier.address,suplier.contact_no</a:t>
            </a:r>
          </a:p>
          <a:p>
            <a:r>
              <a:rPr lang="en-US" b="1" dirty="0">
                <a:solidFill>
                  <a:srgbClr val="C00000"/>
                </a:solidFill>
              </a:rPr>
              <a:t>FROM ((product RIGHT JOIN </a:t>
            </a:r>
            <a:r>
              <a:rPr lang="en-US" b="1" dirty="0" err="1">
                <a:solidFill>
                  <a:srgbClr val="C00000"/>
                </a:solidFill>
              </a:rPr>
              <a:t>order_list</a:t>
            </a:r>
            <a:r>
              <a:rPr lang="en-US" b="1" dirty="0">
                <a:solidFill>
                  <a:srgbClr val="C00000"/>
                </a:solidFill>
              </a:rPr>
              <a:t> ON product.id=</a:t>
            </a:r>
            <a:r>
              <a:rPr lang="en-US" b="1" dirty="0" err="1">
                <a:solidFill>
                  <a:srgbClr val="C00000"/>
                </a:solidFill>
              </a:rPr>
              <a:t>order_list.product_id</a:t>
            </a:r>
            <a:r>
              <a:rPr lang="en-US" b="1" dirty="0">
                <a:solidFill>
                  <a:srgbClr val="C00000"/>
                </a:solidFill>
              </a:rPr>
              <a:t>)RIGHT JOIN </a:t>
            </a:r>
            <a:r>
              <a:rPr lang="en-US" b="1" dirty="0" err="1">
                <a:solidFill>
                  <a:srgbClr val="C00000"/>
                </a:solidFill>
              </a:rPr>
              <a:t>suplier</a:t>
            </a:r>
            <a:r>
              <a:rPr lang="en-US" b="1" dirty="0">
                <a:solidFill>
                  <a:srgbClr val="C00000"/>
                </a:solidFill>
              </a:rPr>
              <a:t> ON </a:t>
            </a:r>
            <a:r>
              <a:rPr lang="en-US" b="1" dirty="0" err="1">
                <a:solidFill>
                  <a:srgbClr val="C00000"/>
                </a:solidFill>
              </a:rPr>
              <a:t>order_list.suplier_id</a:t>
            </a:r>
            <a:r>
              <a:rPr lang="en-US" b="1" dirty="0">
                <a:solidFill>
                  <a:srgbClr val="C00000"/>
                </a:solidFill>
              </a:rPr>
              <a:t>=suplier.id);</a:t>
            </a:r>
          </a:p>
          <a:p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54004" y="352102"/>
            <a:ext cx="4062000" cy="839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u="sng" dirty="0" smtClean="0"/>
              <a:t>Multiple Join operations</a:t>
            </a:r>
            <a:endParaRPr lang="en-US" sz="1800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1" y="2687434"/>
            <a:ext cx="7859730" cy="22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88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067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33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1314350" y="616550"/>
            <a:ext cx="6515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Presented by</a:t>
            </a:r>
            <a:endParaRPr dirty="0"/>
          </a:p>
        </p:txBody>
      </p:sp>
      <p:grpSp>
        <p:nvGrpSpPr>
          <p:cNvPr id="193" name="Google Shape;193;p30"/>
          <p:cNvGrpSpPr/>
          <p:nvPr/>
        </p:nvGrpSpPr>
        <p:grpSpPr>
          <a:xfrm>
            <a:off x="180050" y="902900"/>
            <a:ext cx="8792400" cy="0"/>
            <a:chOff x="180050" y="902900"/>
            <a:chExt cx="8792400" cy="0"/>
          </a:xfrm>
        </p:grpSpPr>
        <p:cxnSp>
          <p:nvCxnSpPr>
            <p:cNvPr id="194" name="Google Shape;194;p30"/>
            <p:cNvCxnSpPr>
              <a:stCxn id="192" idx="3"/>
            </p:cNvCxnSpPr>
            <p:nvPr/>
          </p:nvCxnSpPr>
          <p:spPr>
            <a:xfrm>
              <a:off x="7829450" y="902900"/>
              <a:ext cx="114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30"/>
            <p:cNvCxnSpPr>
              <a:stCxn id="192" idx="1"/>
            </p:cNvCxnSpPr>
            <p:nvPr/>
          </p:nvCxnSpPr>
          <p:spPr>
            <a:xfrm rot="10800000">
              <a:off x="180050" y="902900"/>
              <a:ext cx="113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Rounded Rectangle 1"/>
          <p:cNvSpPr/>
          <p:nvPr/>
        </p:nvSpPr>
        <p:spPr>
          <a:xfrm>
            <a:off x="2034183" y="1715784"/>
            <a:ext cx="5075434" cy="28664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>
                <a:solidFill>
                  <a:schemeClr val="tx1"/>
                </a:solidFill>
              </a:rPr>
              <a:t>Shagor</a:t>
            </a:r>
            <a:r>
              <a:rPr lang="en-US" sz="3600" b="1" dirty="0" smtClean="0">
                <a:solidFill>
                  <a:schemeClr val="tx1"/>
                </a:solidFill>
              </a:rPr>
              <a:t> Kumar Das</a:t>
            </a:r>
          </a:p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201002403</a:t>
            </a:r>
          </a:p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DI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571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title" idx="15"/>
          </p:nvPr>
        </p:nvSpPr>
        <p:spPr>
          <a:xfrm>
            <a:off x="1314350" y="616550"/>
            <a:ext cx="6515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1012075" y="2090950"/>
            <a:ext cx="695100" cy="6951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2"/>
          </p:nvPr>
        </p:nvSpPr>
        <p:spPr>
          <a:xfrm>
            <a:off x="4532725" y="2091000"/>
            <a:ext cx="695100" cy="6951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 idx="3"/>
          </p:nvPr>
        </p:nvSpPr>
        <p:spPr>
          <a:xfrm>
            <a:off x="1012075" y="3510000"/>
            <a:ext cx="695100" cy="6951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title" idx="4"/>
          </p:nvPr>
        </p:nvSpPr>
        <p:spPr>
          <a:xfrm>
            <a:off x="4532775" y="3510050"/>
            <a:ext cx="695100" cy="6951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6" name="Google Shape;206;p31"/>
          <p:cNvSpPr txBox="1">
            <a:spLocks noGrp="1"/>
          </p:cNvSpPr>
          <p:nvPr>
            <p:ph type="title" idx="5"/>
          </p:nvPr>
        </p:nvSpPr>
        <p:spPr>
          <a:xfrm>
            <a:off x="1865950" y="1970650"/>
            <a:ext cx="2428500" cy="4206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207" name="Google Shape;207;p31"/>
          <p:cNvSpPr txBox="1">
            <a:spLocks noGrp="1"/>
          </p:cNvSpPr>
          <p:nvPr>
            <p:ph type="title" idx="6"/>
          </p:nvPr>
        </p:nvSpPr>
        <p:spPr>
          <a:xfrm>
            <a:off x="5380275" y="1970700"/>
            <a:ext cx="2428500" cy="4206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ER-DIAGRAM</a:t>
            </a:r>
            <a:endParaRPr dirty="0"/>
          </a:p>
        </p:txBody>
      </p:sp>
      <p:sp>
        <p:nvSpPr>
          <p:cNvPr id="208" name="Google Shape;208;p31"/>
          <p:cNvSpPr txBox="1">
            <a:spLocks noGrp="1"/>
          </p:cNvSpPr>
          <p:nvPr>
            <p:ph type="title" idx="7"/>
          </p:nvPr>
        </p:nvSpPr>
        <p:spPr>
          <a:xfrm>
            <a:off x="1865950" y="3382250"/>
            <a:ext cx="2428500" cy="4206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ANALYSIS OF OUTPUTS</a:t>
            </a:r>
            <a:endParaRPr dirty="0"/>
          </a:p>
        </p:txBody>
      </p:sp>
      <p:sp>
        <p:nvSpPr>
          <p:cNvPr id="209" name="Google Shape;209;p31"/>
          <p:cNvSpPr txBox="1">
            <a:spLocks noGrp="1"/>
          </p:cNvSpPr>
          <p:nvPr>
            <p:ph type="title" idx="8"/>
          </p:nvPr>
        </p:nvSpPr>
        <p:spPr>
          <a:xfrm>
            <a:off x="5380275" y="3382250"/>
            <a:ext cx="2428500" cy="4206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CONCLUSIONS</a:t>
            </a:r>
            <a:endParaRPr dirty="0"/>
          </a:p>
        </p:txBody>
      </p:sp>
      <p:grpSp>
        <p:nvGrpSpPr>
          <p:cNvPr id="213" name="Google Shape;213;p31"/>
          <p:cNvGrpSpPr/>
          <p:nvPr/>
        </p:nvGrpSpPr>
        <p:grpSpPr>
          <a:xfrm>
            <a:off x="180050" y="902900"/>
            <a:ext cx="8792400" cy="0"/>
            <a:chOff x="180050" y="902900"/>
            <a:chExt cx="8792400" cy="0"/>
          </a:xfrm>
        </p:grpSpPr>
        <p:cxnSp>
          <p:nvCxnSpPr>
            <p:cNvPr id="214" name="Google Shape;214;p31"/>
            <p:cNvCxnSpPr/>
            <p:nvPr/>
          </p:nvCxnSpPr>
          <p:spPr>
            <a:xfrm>
              <a:off x="7829450" y="902900"/>
              <a:ext cx="114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31"/>
            <p:cNvCxnSpPr/>
            <p:nvPr/>
          </p:nvCxnSpPr>
          <p:spPr>
            <a:xfrm rot="10800000">
              <a:off x="180050" y="902900"/>
              <a:ext cx="113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16" name="Google Shape;216;p31"/>
          <p:cNvCxnSpPr>
            <a:stCxn id="202" idx="1"/>
          </p:cNvCxnSpPr>
          <p:nvPr/>
        </p:nvCxnSpPr>
        <p:spPr>
          <a:xfrm rot="10800000">
            <a:off x="184975" y="2438500"/>
            <a:ext cx="82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1"/>
          <p:cNvCxnSpPr>
            <a:stCxn id="204" idx="1"/>
          </p:cNvCxnSpPr>
          <p:nvPr/>
        </p:nvCxnSpPr>
        <p:spPr>
          <a:xfrm rot="10800000">
            <a:off x="178375" y="3857550"/>
            <a:ext cx="83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1"/>
          <p:cNvCxnSpPr>
            <a:stCxn id="203" idx="2"/>
            <a:endCxn id="205" idx="0"/>
          </p:cNvCxnSpPr>
          <p:nvPr/>
        </p:nvCxnSpPr>
        <p:spPr>
          <a:xfrm>
            <a:off x="4880275" y="2786100"/>
            <a:ext cx="0" cy="723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31"/>
          <p:cNvCxnSpPr/>
          <p:nvPr/>
        </p:nvCxnSpPr>
        <p:spPr>
          <a:xfrm>
            <a:off x="4880325" y="4205150"/>
            <a:ext cx="0" cy="761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5047900" y="2237177"/>
            <a:ext cx="3376200" cy="8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subTitle" idx="1"/>
          </p:nvPr>
        </p:nvSpPr>
        <p:spPr>
          <a:xfrm>
            <a:off x="5118010" y="3257853"/>
            <a:ext cx="3376200" cy="8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  <a:buSzPts val="1100"/>
            </a:pPr>
            <a:r>
              <a:rPr lang="en-US" sz="1600" b="1" dirty="0" smtClean="0">
                <a:latin typeface="Arial Black" panose="020B0A04020102020204" pitchFamily="34" charset="0"/>
              </a:rPr>
              <a:t>Manage </a:t>
            </a:r>
            <a:r>
              <a:rPr lang="en-US" sz="1600" b="1" dirty="0">
                <a:latin typeface="Arial Black" panose="020B0A04020102020204" pitchFamily="34" charset="0"/>
              </a:rPr>
              <a:t>the details of Stock, Payments, Sales, </a:t>
            </a:r>
            <a:r>
              <a:rPr lang="en-US" sz="1600" b="1" dirty="0" smtClean="0">
                <a:latin typeface="Arial Black" panose="020B0A04020102020204" pitchFamily="34" charset="0"/>
              </a:rPr>
              <a:t>Products</a:t>
            </a:r>
            <a:endParaRPr sz="1600" dirty="0">
              <a:latin typeface="Arial Black" panose="020B0A04020102020204" pitchFamily="34" charset="0"/>
            </a:endParaRPr>
          </a:p>
        </p:txBody>
      </p:sp>
      <p:sp>
        <p:nvSpPr>
          <p:cNvPr id="274" name="Google Shape;274;p34"/>
          <p:cNvSpPr txBox="1">
            <a:spLocks noGrp="1"/>
          </p:cNvSpPr>
          <p:nvPr>
            <p:ph type="title" idx="2"/>
          </p:nvPr>
        </p:nvSpPr>
        <p:spPr>
          <a:xfrm>
            <a:off x="5118010" y="1268475"/>
            <a:ext cx="1688100" cy="6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75" name="Google Shape;275;p34"/>
          <p:cNvGrpSpPr/>
          <p:nvPr/>
        </p:nvGrpSpPr>
        <p:grpSpPr>
          <a:xfrm>
            <a:off x="184900" y="184877"/>
            <a:ext cx="6551100" cy="2472148"/>
            <a:chOff x="184900" y="184877"/>
            <a:chExt cx="6551100" cy="2472148"/>
          </a:xfrm>
        </p:grpSpPr>
        <p:cxnSp>
          <p:nvCxnSpPr>
            <p:cNvPr id="276" name="Google Shape;276;p34"/>
            <p:cNvCxnSpPr/>
            <p:nvPr/>
          </p:nvCxnSpPr>
          <p:spPr>
            <a:xfrm rot="10800000">
              <a:off x="184900" y="2657025"/>
              <a:ext cx="486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34"/>
            <p:cNvCxnSpPr>
              <a:stCxn id="272" idx="0"/>
            </p:cNvCxnSpPr>
            <p:nvPr/>
          </p:nvCxnSpPr>
          <p:spPr>
            <a:xfrm rot="10800000">
              <a:off x="6736000" y="184877"/>
              <a:ext cx="0" cy="205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78" name="Google Shape;278;p34"/>
          <p:cNvCxnSpPr>
            <a:stCxn id="272" idx="3"/>
          </p:cNvCxnSpPr>
          <p:nvPr/>
        </p:nvCxnSpPr>
        <p:spPr>
          <a:xfrm>
            <a:off x="8424100" y="2657027"/>
            <a:ext cx="549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Inventory Management Software, Inventory Software, Inventory Control  Systems, Inventory Management Tools, Online Inventory Software, Inventory  Regulatory Systems in Sola, Ahmedabad , Aagite Technologies | ID:  216721060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88" y="676083"/>
            <a:ext cx="4216552" cy="413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/>
          <p:nvPr/>
        </p:nvSpPr>
        <p:spPr>
          <a:xfrm>
            <a:off x="6053653" y="1971675"/>
            <a:ext cx="808200" cy="808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6"/>
          <p:cNvSpPr/>
          <p:nvPr/>
        </p:nvSpPr>
        <p:spPr>
          <a:xfrm>
            <a:off x="2281950" y="1971675"/>
            <a:ext cx="808200" cy="808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6"/>
          <p:cNvSpPr txBox="1">
            <a:spLocks noGrp="1"/>
          </p:cNvSpPr>
          <p:nvPr>
            <p:ph type="title" idx="4"/>
          </p:nvPr>
        </p:nvSpPr>
        <p:spPr>
          <a:xfrm>
            <a:off x="1314350" y="616550"/>
            <a:ext cx="6515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GOALS </a:t>
            </a:r>
            <a:endParaRPr dirty="0"/>
          </a:p>
        </p:txBody>
      </p:sp>
      <p:sp>
        <p:nvSpPr>
          <p:cNvPr id="294" name="Google Shape;294;p36"/>
          <p:cNvSpPr txBox="1">
            <a:spLocks noGrp="1"/>
          </p:cNvSpPr>
          <p:nvPr>
            <p:ph type="subTitle" idx="1"/>
          </p:nvPr>
        </p:nvSpPr>
        <p:spPr>
          <a:xfrm>
            <a:off x="2281949" y="3087903"/>
            <a:ext cx="4579903" cy="13023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  <a:buSzPts val="1100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automate its existing manual system by the help of computerized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equipment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full-fledged computer software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8" name="Google Shape;298;p36"/>
          <p:cNvCxnSpPr>
            <a:stCxn id="292" idx="3"/>
            <a:endCxn id="291" idx="1"/>
          </p:cNvCxnSpPr>
          <p:nvPr/>
        </p:nvCxnSpPr>
        <p:spPr>
          <a:xfrm>
            <a:off x="3090150" y="2375775"/>
            <a:ext cx="2963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9" name="Google Shape;299;p36"/>
          <p:cNvGrpSpPr/>
          <p:nvPr/>
        </p:nvGrpSpPr>
        <p:grpSpPr>
          <a:xfrm>
            <a:off x="180050" y="902900"/>
            <a:ext cx="8792400" cy="0"/>
            <a:chOff x="180050" y="902900"/>
            <a:chExt cx="8792400" cy="0"/>
          </a:xfrm>
        </p:grpSpPr>
        <p:cxnSp>
          <p:nvCxnSpPr>
            <p:cNvPr id="300" name="Google Shape;300;p36"/>
            <p:cNvCxnSpPr/>
            <p:nvPr/>
          </p:nvCxnSpPr>
          <p:spPr>
            <a:xfrm>
              <a:off x="7829450" y="902900"/>
              <a:ext cx="114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36"/>
            <p:cNvCxnSpPr/>
            <p:nvPr/>
          </p:nvCxnSpPr>
          <p:spPr>
            <a:xfrm rot="10800000">
              <a:off x="180050" y="902900"/>
              <a:ext cx="113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Google Shape;9019;p67"/>
          <p:cNvGrpSpPr/>
          <p:nvPr/>
        </p:nvGrpSpPr>
        <p:grpSpPr>
          <a:xfrm>
            <a:off x="2332682" y="2191401"/>
            <a:ext cx="706735" cy="486500"/>
            <a:chOff x="6599718" y="2068734"/>
            <a:chExt cx="940737" cy="721067"/>
          </a:xfrm>
        </p:grpSpPr>
        <p:sp>
          <p:nvSpPr>
            <p:cNvPr id="20" name="Google Shape;9020;p67"/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021;p67"/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022;p67"/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023;p67"/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024;p67"/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025;p67"/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9026;p67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27" name="Google Shape;9027;p67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028;p67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029;p67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030;p67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031;p67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032;p67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" name="Google Shape;9033;p67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34" name="Google Shape;9034;p67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9035;p67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9036;p67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9037;p67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9038;p67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9039;p67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9040;p67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1" name="Google Shape;10206;p70"/>
          <p:cNvGrpSpPr/>
          <p:nvPr/>
        </p:nvGrpSpPr>
        <p:grpSpPr>
          <a:xfrm>
            <a:off x="6285792" y="2245243"/>
            <a:ext cx="349354" cy="362223"/>
            <a:chOff x="1297654" y="1504481"/>
            <a:chExt cx="349354" cy="362223"/>
          </a:xfrm>
        </p:grpSpPr>
        <p:sp>
          <p:nvSpPr>
            <p:cNvPr id="42" name="Google Shape;10207;p70"/>
            <p:cNvSpPr/>
            <p:nvPr/>
          </p:nvSpPr>
          <p:spPr>
            <a:xfrm>
              <a:off x="1297654" y="1504481"/>
              <a:ext cx="349354" cy="362223"/>
            </a:xfrm>
            <a:custGeom>
              <a:avLst/>
              <a:gdLst/>
              <a:ahLst/>
              <a:cxnLst/>
              <a:rect l="l" t="t" r="r" b="b"/>
              <a:pathLst>
                <a:path w="10967" h="11371" extrusionOk="0">
                  <a:moveTo>
                    <a:pt x="6252" y="381"/>
                  </a:moveTo>
                  <a:cubicBezTo>
                    <a:pt x="6799" y="381"/>
                    <a:pt x="7335" y="679"/>
                    <a:pt x="7621" y="1155"/>
                  </a:cubicBezTo>
                  <a:cubicBezTo>
                    <a:pt x="7704" y="1274"/>
                    <a:pt x="7811" y="1655"/>
                    <a:pt x="8240" y="1786"/>
                  </a:cubicBezTo>
                  <a:cubicBezTo>
                    <a:pt x="8157" y="1858"/>
                    <a:pt x="7978" y="2036"/>
                    <a:pt x="7919" y="2108"/>
                  </a:cubicBezTo>
                  <a:cubicBezTo>
                    <a:pt x="7454" y="1870"/>
                    <a:pt x="7335" y="1501"/>
                    <a:pt x="7252" y="1381"/>
                  </a:cubicBezTo>
                  <a:cubicBezTo>
                    <a:pt x="7037" y="1036"/>
                    <a:pt x="6656" y="822"/>
                    <a:pt x="6252" y="822"/>
                  </a:cubicBezTo>
                  <a:lnTo>
                    <a:pt x="4644" y="822"/>
                  </a:lnTo>
                  <a:cubicBezTo>
                    <a:pt x="4239" y="822"/>
                    <a:pt x="3847" y="1036"/>
                    <a:pt x="3644" y="1381"/>
                  </a:cubicBezTo>
                  <a:cubicBezTo>
                    <a:pt x="3537" y="1512"/>
                    <a:pt x="3442" y="1846"/>
                    <a:pt x="3049" y="2072"/>
                  </a:cubicBezTo>
                  <a:lnTo>
                    <a:pt x="3025" y="2036"/>
                  </a:lnTo>
                  <a:lnTo>
                    <a:pt x="2870" y="1893"/>
                  </a:lnTo>
                  <a:cubicBezTo>
                    <a:pt x="2823" y="1846"/>
                    <a:pt x="2763" y="1798"/>
                    <a:pt x="2704" y="1751"/>
                  </a:cubicBezTo>
                  <a:cubicBezTo>
                    <a:pt x="3085" y="1608"/>
                    <a:pt x="3168" y="1310"/>
                    <a:pt x="3275" y="1155"/>
                  </a:cubicBezTo>
                  <a:cubicBezTo>
                    <a:pt x="3549" y="679"/>
                    <a:pt x="4073" y="381"/>
                    <a:pt x="4644" y="381"/>
                  </a:cubicBezTo>
                  <a:close/>
                  <a:moveTo>
                    <a:pt x="2620" y="3703"/>
                  </a:moveTo>
                  <a:lnTo>
                    <a:pt x="2823" y="3894"/>
                  </a:lnTo>
                  <a:cubicBezTo>
                    <a:pt x="2727" y="3989"/>
                    <a:pt x="2632" y="4096"/>
                    <a:pt x="2549" y="4191"/>
                  </a:cubicBezTo>
                  <a:lnTo>
                    <a:pt x="2334" y="3989"/>
                  </a:lnTo>
                  <a:lnTo>
                    <a:pt x="2620" y="3703"/>
                  </a:lnTo>
                  <a:close/>
                  <a:moveTo>
                    <a:pt x="8383" y="3703"/>
                  </a:moveTo>
                  <a:lnTo>
                    <a:pt x="8657" y="3989"/>
                  </a:lnTo>
                  <a:lnTo>
                    <a:pt x="8454" y="4191"/>
                  </a:lnTo>
                  <a:cubicBezTo>
                    <a:pt x="8383" y="4120"/>
                    <a:pt x="8276" y="4001"/>
                    <a:pt x="8169" y="3894"/>
                  </a:cubicBezTo>
                  <a:lnTo>
                    <a:pt x="8383" y="3703"/>
                  </a:lnTo>
                  <a:close/>
                  <a:moveTo>
                    <a:pt x="1727" y="1774"/>
                  </a:moveTo>
                  <a:cubicBezTo>
                    <a:pt x="2394" y="1774"/>
                    <a:pt x="2704" y="2251"/>
                    <a:pt x="2763" y="2286"/>
                  </a:cubicBezTo>
                  <a:cubicBezTo>
                    <a:pt x="2930" y="2453"/>
                    <a:pt x="2977" y="2691"/>
                    <a:pt x="2882" y="2905"/>
                  </a:cubicBezTo>
                  <a:cubicBezTo>
                    <a:pt x="2846" y="3013"/>
                    <a:pt x="2882" y="2965"/>
                    <a:pt x="1763" y="4072"/>
                  </a:cubicBezTo>
                  <a:cubicBezTo>
                    <a:pt x="1656" y="4185"/>
                    <a:pt x="1516" y="4242"/>
                    <a:pt x="1375" y="4242"/>
                  </a:cubicBezTo>
                  <a:cubicBezTo>
                    <a:pt x="1233" y="4242"/>
                    <a:pt x="1090" y="4185"/>
                    <a:pt x="977" y="4072"/>
                  </a:cubicBezTo>
                  <a:lnTo>
                    <a:pt x="834" y="3929"/>
                  </a:lnTo>
                  <a:cubicBezTo>
                    <a:pt x="37" y="3144"/>
                    <a:pt x="572" y="1774"/>
                    <a:pt x="1727" y="1774"/>
                  </a:cubicBezTo>
                  <a:close/>
                  <a:moveTo>
                    <a:pt x="6228" y="1155"/>
                  </a:moveTo>
                  <a:cubicBezTo>
                    <a:pt x="6514" y="1155"/>
                    <a:pt x="6799" y="1310"/>
                    <a:pt x="6930" y="1560"/>
                  </a:cubicBezTo>
                  <a:cubicBezTo>
                    <a:pt x="7026" y="1679"/>
                    <a:pt x="7180" y="2143"/>
                    <a:pt x="7740" y="2429"/>
                  </a:cubicBezTo>
                  <a:cubicBezTo>
                    <a:pt x="7645" y="2727"/>
                    <a:pt x="7716" y="3060"/>
                    <a:pt x="7954" y="3298"/>
                  </a:cubicBezTo>
                  <a:lnTo>
                    <a:pt x="8109" y="3453"/>
                  </a:lnTo>
                  <a:lnTo>
                    <a:pt x="7883" y="3679"/>
                  </a:lnTo>
                  <a:cubicBezTo>
                    <a:pt x="7190" y="3137"/>
                    <a:pt x="6339" y="2857"/>
                    <a:pt x="5480" y="2857"/>
                  </a:cubicBezTo>
                  <a:cubicBezTo>
                    <a:pt x="4980" y="2857"/>
                    <a:pt x="4478" y="2951"/>
                    <a:pt x="4001" y="3144"/>
                  </a:cubicBezTo>
                  <a:cubicBezTo>
                    <a:pt x="3906" y="3167"/>
                    <a:pt x="3870" y="3275"/>
                    <a:pt x="3906" y="3358"/>
                  </a:cubicBezTo>
                  <a:cubicBezTo>
                    <a:pt x="3933" y="3429"/>
                    <a:pt x="3999" y="3467"/>
                    <a:pt x="4065" y="3467"/>
                  </a:cubicBezTo>
                  <a:cubicBezTo>
                    <a:pt x="4088" y="3467"/>
                    <a:pt x="4111" y="3462"/>
                    <a:pt x="4132" y="3453"/>
                  </a:cubicBezTo>
                  <a:cubicBezTo>
                    <a:pt x="4579" y="3277"/>
                    <a:pt x="5034" y="3195"/>
                    <a:pt x="5479" y="3195"/>
                  </a:cubicBezTo>
                  <a:cubicBezTo>
                    <a:pt x="7404" y="3195"/>
                    <a:pt x="9133" y="4736"/>
                    <a:pt x="9133" y="6835"/>
                  </a:cubicBezTo>
                  <a:cubicBezTo>
                    <a:pt x="9133" y="8925"/>
                    <a:pt x="7411" y="10462"/>
                    <a:pt x="5498" y="10462"/>
                  </a:cubicBezTo>
                  <a:cubicBezTo>
                    <a:pt x="5047" y="10462"/>
                    <a:pt x="4585" y="10376"/>
                    <a:pt x="4132" y="10192"/>
                  </a:cubicBezTo>
                  <a:cubicBezTo>
                    <a:pt x="1442" y="9097"/>
                    <a:pt x="1049" y="5346"/>
                    <a:pt x="3585" y="3763"/>
                  </a:cubicBezTo>
                  <a:cubicBezTo>
                    <a:pt x="3656" y="3715"/>
                    <a:pt x="3692" y="3620"/>
                    <a:pt x="3644" y="3525"/>
                  </a:cubicBezTo>
                  <a:cubicBezTo>
                    <a:pt x="3611" y="3476"/>
                    <a:pt x="3551" y="3443"/>
                    <a:pt x="3489" y="3443"/>
                  </a:cubicBezTo>
                  <a:cubicBezTo>
                    <a:pt x="3461" y="3443"/>
                    <a:pt x="3432" y="3450"/>
                    <a:pt x="3406" y="3465"/>
                  </a:cubicBezTo>
                  <a:cubicBezTo>
                    <a:pt x="3299" y="3536"/>
                    <a:pt x="3192" y="3596"/>
                    <a:pt x="3096" y="3691"/>
                  </a:cubicBezTo>
                  <a:lnTo>
                    <a:pt x="2870" y="3465"/>
                  </a:lnTo>
                  <a:cubicBezTo>
                    <a:pt x="2942" y="3382"/>
                    <a:pt x="3287" y="3167"/>
                    <a:pt x="3287" y="2679"/>
                  </a:cubicBezTo>
                  <a:cubicBezTo>
                    <a:pt x="3287" y="2572"/>
                    <a:pt x="3275" y="2465"/>
                    <a:pt x="3227" y="2370"/>
                  </a:cubicBezTo>
                  <a:cubicBezTo>
                    <a:pt x="3704" y="2084"/>
                    <a:pt x="3835" y="1691"/>
                    <a:pt x="3930" y="1560"/>
                  </a:cubicBezTo>
                  <a:cubicBezTo>
                    <a:pt x="4073" y="1310"/>
                    <a:pt x="4347" y="1155"/>
                    <a:pt x="4620" y="1155"/>
                  </a:cubicBezTo>
                  <a:close/>
                  <a:moveTo>
                    <a:pt x="2811" y="9752"/>
                  </a:moveTo>
                  <a:cubicBezTo>
                    <a:pt x="3037" y="9954"/>
                    <a:pt x="3287" y="10133"/>
                    <a:pt x="3549" y="10287"/>
                  </a:cubicBezTo>
                  <a:lnTo>
                    <a:pt x="2906" y="10942"/>
                  </a:lnTo>
                  <a:cubicBezTo>
                    <a:pt x="2817" y="11031"/>
                    <a:pt x="2701" y="11076"/>
                    <a:pt x="2585" y="11076"/>
                  </a:cubicBezTo>
                  <a:cubicBezTo>
                    <a:pt x="2468" y="11076"/>
                    <a:pt x="2352" y="11031"/>
                    <a:pt x="2263" y="10942"/>
                  </a:cubicBezTo>
                  <a:cubicBezTo>
                    <a:pt x="2084" y="10764"/>
                    <a:pt x="2084" y="10478"/>
                    <a:pt x="2263" y="10299"/>
                  </a:cubicBezTo>
                  <a:lnTo>
                    <a:pt x="2811" y="9752"/>
                  </a:lnTo>
                  <a:close/>
                  <a:moveTo>
                    <a:pt x="8204" y="9752"/>
                  </a:moveTo>
                  <a:lnTo>
                    <a:pt x="8752" y="10299"/>
                  </a:lnTo>
                  <a:cubicBezTo>
                    <a:pt x="8931" y="10478"/>
                    <a:pt x="8931" y="10764"/>
                    <a:pt x="8752" y="10942"/>
                  </a:cubicBezTo>
                  <a:cubicBezTo>
                    <a:pt x="8663" y="11031"/>
                    <a:pt x="8547" y="11076"/>
                    <a:pt x="8430" y="11076"/>
                  </a:cubicBezTo>
                  <a:cubicBezTo>
                    <a:pt x="8314" y="11076"/>
                    <a:pt x="8198" y="11031"/>
                    <a:pt x="8109" y="10942"/>
                  </a:cubicBezTo>
                  <a:lnTo>
                    <a:pt x="7454" y="10287"/>
                  </a:lnTo>
                  <a:cubicBezTo>
                    <a:pt x="7740" y="10121"/>
                    <a:pt x="7978" y="9954"/>
                    <a:pt x="8204" y="9752"/>
                  </a:cubicBezTo>
                  <a:close/>
                  <a:moveTo>
                    <a:pt x="4644" y="0"/>
                  </a:moveTo>
                  <a:cubicBezTo>
                    <a:pt x="3978" y="0"/>
                    <a:pt x="3335" y="358"/>
                    <a:pt x="2989" y="929"/>
                  </a:cubicBezTo>
                  <a:lnTo>
                    <a:pt x="2858" y="1167"/>
                  </a:lnTo>
                  <a:cubicBezTo>
                    <a:pt x="2693" y="1433"/>
                    <a:pt x="2436" y="1452"/>
                    <a:pt x="2316" y="1452"/>
                  </a:cubicBezTo>
                  <a:cubicBezTo>
                    <a:pt x="2296" y="1452"/>
                    <a:pt x="2280" y="1451"/>
                    <a:pt x="2269" y="1451"/>
                  </a:cubicBezTo>
                  <a:cubicBezTo>
                    <a:pt x="2260" y="1451"/>
                    <a:pt x="2254" y="1452"/>
                    <a:pt x="2251" y="1453"/>
                  </a:cubicBezTo>
                  <a:cubicBezTo>
                    <a:pt x="2091" y="1402"/>
                    <a:pt x="1925" y="1376"/>
                    <a:pt x="1760" y="1376"/>
                  </a:cubicBezTo>
                  <a:cubicBezTo>
                    <a:pt x="1350" y="1376"/>
                    <a:pt x="943" y="1535"/>
                    <a:pt x="620" y="1858"/>
                  </a:cubicBezTo>
                  <a:cubicBezTo>
                    <a:pt x="1" y="2477"/>
                    <a:pt x="1" y="3489"/>
                    <a:pt x="620" y="4132"/>
                  </a:cubicBezTo>
                  <a:cubicBezTo>
                    <a:pt x="715" y="4191"/>
                    <a:pt x="918" y="4537"/>
                    <a:pt x="1394" y="4537"/>
                  </a:cubicBezTo>
                  <a:cubicBezTo>
                    <a:pt x="1846" y="4537"/>
                    <a:pt x="2073" y="4227"/>
                    <a:pt x="2108" y="4191"/>
                  </a:cubicBezTo>
                  <a:lnTo>
                    <a:pt x="2334" y="4418"/>
                  </a:lnTo>
                  <a:cubicBezTo>
                    <a:pt x="1144" y="6025"/>
                    <a:pt x="1370" y="8192"/>
                    <a:pt x="2585" y="9466"/>
                  </a:cubicBezTo>
                  <a:lnTo>
                    <a:pt x="2037" y="10013"/>
                  </a:lnTo>
                  <a:cubicBezTo>
                    <a:pt x="1549" y="10502"/>
                    <a:pt x="1894" y="11371"/>
                    <a:pt x="2608" y="11371"/>
                  </a:cubicBezTo>
                  <a:cubicBezTo>
                    <a:pt x="2811" y="11371"/>
                    <a:pt x="3001" y="11287"/>
                    <a:pt x="3168" y="11133"/>
                  </a:cubicBezTo>
                  <a:lnTo>
                    <a:pt x="3894" y="10394"/>
                  </a:lnTo>
                  <a:cubicBezTo>
                    <a:pt x="4403" y="10628"/>
                    <a:pt x="4958" y="10747"/>
                    <a:pt x="5518" y="10747"/>
                  </a:cubicBezTo>
                  <a:cubicBezTo>
                    <a:pt x="6071" y="10747"/>
                    <a:pt x="6630" y="10631"/>
                    <a:pt x="7157" y="10394"/>
                  </a:cubicBezTo>
                  <a:lnTo>
                    <a:pt x="7883" y="11133"/>
                  </a:lnTo>
                  <a:cubicBezTo>
                    <a:pt x="8038" y="11276"/>
                    <a:pt x="8240" y="11371"/>
                    <a:pt x="8454" y="11371"/>
                  </a:cubicBezTo>
                  <a:cubicBezTo>
                    <a:pt x="9157" y="11371"/>
                    <a:pt x="9514" y="10514"/>
                    <a:pt x="9014" y="10013"/>
                  </a:cubicBezTo>
                  <a:lnTo>
                    <a:pt x="8466" y="9466"/>
                  </a:lnTo>
                  <a:cubicBezTo>
                    <a:pt x="9752" y="8061"/>
                    <a:pt x="9871" y="5953"/>
                    <a:pt x="8716" y="4418"/>
                  </a:cubicBezTo>
                  <a:lnTo>
                    <a:pt x="8942" y="4191"/>
                  </a:lnTo>
                  <a:cubicBezTo>
                    <a:pt x="8990" y="4239"/>
                    <a:pt x="9192" y="4537"/>
                    <a:pt x="9657" y="4537"/>
                  </a:cubicBezTo>
                  <a:cubicBezTo>
                    <a:pt x="9895" y="4537"/>
                    <a:pt x="10121" y="4441"/>
                    <a:pt x="10288" y="4287"/>
                  </a:cubicBezTo>
                  <a:cubicBezTo>
                    <a:pt x="10300" y="4251"/>
                    <a:pt x="10967" y="3775"/>
                    <a:pt x="10859" y="2858"/>
                  </a:cubicBezTo>
                  <a:cubicBezTo>
                    <a:pt x="10848" y="2770"/>
                    <a:pt x="10786" y="2702"/>
                    <a:pt x="10701" y="2702"/>
                  </a:cubicBezTo>
                  <a:cubicBezTo>
                    <a:pt x="10695" y="2702"/>
                    <a:pt x="10688" y="2702"/>
                    <a:pt x="10681" y="2703"/>
                  </a:cubicBezTo>
                  <a:cubicBezTo>
                    <a:pt x="10597" y="2727"/>
                    <a:pt x="10526" y="2798"/>
                    <a:pt x="10538" y="2882"/>
                  </a:cubicBezTo>
                  <a:cubicBezTo>
                    <a:pt x="10609" y="3632"/>
                    <a:pt x="10074" y="4001"/>
                    <a:pt x="10026" y="4060"/>
                  </a:cubicBezTo>
                  <a:cubicBezTo>
                    <a:pt x="9922" y="4164"/>
                    <a:pt x="9777" y="4221"/>
                    <a:pt x="9630" y="4221"/>
                  </a:cubicBezTo>
                  <a:cubicBezTo>
                    <a:pt x="9491" y="4221"/>
                    <a:pt x="9350" y="4170"/>
                    <a:pt x="9240" y="4060"/>
                  </a:cubicBezTo>
                  <a:lnTo>
                    <a:pt x="8228" y="3048"/>
                  </a:lnTo>
                  <a:cubicBezTo>
                    <a:pt x="8002" y="2822"/>
                    <a:pt x="8026" y="2477"/>
                    <a:pt x="8228" y="2263"/>
                  </a:cubicBezTo>
                  <a:cubicBezTo>
                    <a:pt x="8300" y="2203"/>
                    <a:pt x="8621" y="1739"/>
                    <a:pt x="9276" y="1739"/>
                  </a:cubicBezTo>
                  <a:cubicBezTo>
                    <a:pt x="9716" y="1739"/>
                    <a:pt x="10109" y="1965"/>
                    <a:pt x="10324" y="2298"/>
                  </a:cubicBezTo>
                  <a:cubicBezTo>
                    <a:pt x="10353" y="2350"/>
                    <a:pt x="10406" y="2379"/>
                    <a:pt x="10462" y="2379"/>
                  </a:cubicBezTo>
                  <a:cubicBezTo>
                    <a:pt x="10495" y="2379"/>
                    <a:pt x="10530" y="2368"/>
                    <a:pt x="10562" y="2346"/>
                  </a:cubicBezTo>
                  <a:cubicBezTo>
                    <a:pt x="10645" y="2298"/>
                    <a:pt x="10669" y="2203"/>
                    <a:pt x="10609" y="2108"/>
                  </a:cubicBezTo>
                  <a:cubicBezTo>
                    <a:pt x="10297" y="1640"/>
                    <a:pt x="9787" y="1384"/>
                    <a:pt x="9254" y="1384"/>
                  </a:cubicBezTo>
                  <a:cubicBezTo>
                    <a:pt x="9095" y="1384"/>
                    <a:pt x="8934" y="1406"/>
                    <a:pt x="8776" y="1453"/>
                  </a:cubicBezTo>
                  <a:lnTo>
                    <a:pt x="8526" y="1453"/>
                  </a:lnTo>
                  <a:cubicBezTo>
                    <a:pt x="8335" y="1453"/>
                    <a:pt x="8145" y="1358"/>
                    <a:pt x="8038" y="1167"/>
                  </a:cubicBezTo>
                  <a:lnTo>
                    <a:pt x="7907" y="929"/>
                  </a:lnTo>
                  <a:cubicBezTo>
                    <a:pt x="7561" y="358"/>
                    <a:pt x="6918" y="0"/>
                    <a:pt x="62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208;p70"/>
            <p:cNvSpPr/>
            <p:nvPr/>
          </p:nvSpPr>
          <p:spPr>
            <a:xfrm>
              <a:off x="1354930" y="1618713"/>
              <a:ext cx="224960" cy="206516"/>
            </a:xfrm>
            <a:custGeom>
              <a:avLst/>
              <a:gdLst/>
              <a:ahLst/>
              <a:cxnLst/>
              <a:rect l="l" t="t" r="r" b="b"/>
              <a:pathLst>
                <a:path w="7062" h="6483" extrusionOk="0">
                  <a:moveTo>
                    <a:pt x="3753" y="1"/>
                  </a:moveTo>
                  <a:cubicBezTo>
                    <a:pt x="2094" y="1"/>
                    <a:pt x="465" y="1260"/>
                    <a:pt x="465" y="3249"/>
                  </a:cubicBezTo>
                  <a:cubicBezTo>
                    <a:pt x="465" y="5198"/>
                    <a:pt x="2076" y="6483"/>
                    <a:pt x="3742" y="6483"/>
                  </a:cubicBezTo>
                  <a:cubicBezTo>
                    <a:pt x="4589" y="6483"/>
                    <a:pt x="5450" y="6150"/>
                    <a:pt x="6121" y="5404"/>
                  </a:cubicBezTo>
                  <a:cubicBezTo>
                    <a:pt x="6347" y="5165"/>
                    <a:pt x="6513" y="4880"/>
                    <a:pt x="6656" y="4582"/>
                  </a:cubicBezTo>
                  <a:cubicBezTo>
                    <a:pt x="6704" y="4487"/>
                    <a:pt x="6656" y="4403"/>
                    <a:pt x="6561" y="4356"/>
                  </a:cubicBezTo>
                  <a:cubicBezTo>
                    <a:pt x="6540" y="4347"/>
                    <a:pt x="6518" y="4342"/>
                    <a:pt x="6496" y="4342"/>
                  </a:cubicBezTo>
                  <a:cubicBezTo>
                    <a:pt x="6433" y="4342"/>
                    <a:pt x="6373" y="4380"/>
                    <a:pt x="6347" y="4451"/>
                  </a:cubicBezTo>
                  <a:cubicBezTo>
                    <a:pt x="5882" y="5463"/>
                    <a:pt x="4858" y="6142"/>
                    <a:pt x="3704" y="6142"/>
                  </a:cubicBezTo>
                  <a:cubicBezTo>
                    <a:pt x="1358" y="6142"/>
                    <a:pt x="1" y="3499"/>
                    <a:pt x="1322" y="1594"/>
                  </a:cubicBezTo>
                  <a:cubicBezTo>
                    <a:pt x="1903" y="762"/>
                    <a:pt x="2811" y="339"/>
                    <a:pt x="3721" y="339"/>
                  </a:cubicBezTo>
                  <a:cubicBezTo>
                    <a:pt x="4621" y="339"/>
                    <a:pt x="5522" y="753"/>
                    <a:pt x="6109" y="1594"/>
                  </a:cubicBezTo>
                  <a:cubicBezTo>
                    <a:pt x="6561" y="2260"/>
                    <a:pt x="6716" y="3082"/>
                    <a:pt x="6549" y="3844"/>
                  </a:cubicBezTo>
                  <a:cubicBezTo>
                    <a:pt x="6537" y="3927"/>
                    <a:pt x="6597" y="4022"/>
                    <a:pt x="6680" y="4034"/>
                  </a:cubicBezTo>
                  <a:cubicBezTo>
                    <a:pt x="6688" y="4035"/>
                    <a:pt x="6696" y="4036"/>
                    <a:pt x="6704" y="4036"/>
                  </a:cubicBezTo>
                  <a:cubicBezTo>
                    <a:pt x="6789" y="4036"/>
                    <a:pt x="6861" y="3980"/>
                    <a:pt x="6883" y="3903"/>
                  </a:cubicBezTo>
                  <a:cubicBezTo>
                    <a:pt x="7061" y="3046"/>
                    <a:pt x="6894" y="2141"/>
                    <a:pt x="6359" y="1379"/>
                  </a:cubicBezTo>
                  <a:cubicBezTo>
                    <a:pt x="5689" y="426"/>
                    <a:pt x="4716" y="1"/>
                    <a:pt x="37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09;p70"/>
            <p:cNvSpPr/>
            <p:nvPr/>
          </p:nvSpPr>
          <p:spPr>
            <a:xfrm>
              <a:off x="1453553" y="1643305"/>
              <a:ext cx="73235" cy="141436"/>
            </a:xfrm>
            <a:custGeom>
              <a:avLst/>
              <a:gdLst/>
              <a:ahLst/>
              <a:cxnLst/>
              <a:rect l="l" t="t" r="r" b="b"/>
              <a:pathLst>
                <a:path w="2299" h="4440" extrusionOk="0">
                  <a:moveTo>
                    <a:pt x="572" y="345"/>
                  </a:moveTo>
                  <a:cubicBezTo>
                    <a:pt x="703" y="345"/>
                    <a:pt x="810" y="441"/>
                    <a:pt x="810" y="583"/>
                  </a:cubicBezTo>
                  <a:lnTo>
                    <a:pt x="810" y="2191"/>
                  </a:lnTo>
                  <a:cubicBezTo>
                    <a:pt x="727" y="2155"/>
                    <a:pt x="640" y="2137"/>
                    <a:pt x="555" y="2137"/>
                  </a:cubicBezTo>
                  <a:cubicBezTo>
                    <a:pt x="471" y="2137"/>
                    <a:pt x="387" y="2155"/>
                    <a:pt x="310" y="2191"/>
                  </a:cubicBezTo>
                  <a:lnTo>
                    <a:pt x="310" y="583"/>
                  </a:lnTo>
                  <a:lnTo>
                    <a:pt x="334" y="583"/>
                  </a:lnTo>
                  <a:cubicBezTo>
                    <a:pt x="334" y="452"/>
                    <a:pt x="429" y="345"/>
                    <a:pt x="572" y="345"/>
                  </a:cubicBezTo>
                  <a:close/>
                  <a:moveTo>
                    <a:pt x="610" y="2488"/>
                  </a:moveTo>
                  <a:cubicBezTo>
                    <a:pt x="726" y="2488"/>
                    <a:pt x="736" y="2510"/>
                    <a:pt x="1905" y="3703"/>
                  </a:cubicBezTo>
                  <a:cubicBezTo>
                    <a:pt x="1977" y="3798"/>
                    <a:pt x="1977" y="3941"/>
                    <a:pt x="1893" y="4036"/>
                  </a:cubicBezTo>
                  <a:cubicBezTo>
                    <a:pt x="1846" y="4078"/>
                    <a:pt x="1783" y="4099"/>
                    <a:pt x="1721" y="4099"/>
                  </a:cubicBezTo>
                  <a:cubicBezTo>
                    <a:pt x="1658" y="4099"/>
                    <a:pt x="1596" y="4078"/>
                    <a:pt x="1548" y="4036"/>
                  </a:cubicBezTo>
                  <a:lnTo>
                    <a:pt x="417" y="2905"/>
                  </a:lnTo>
                  <a:cubicBezTo>
                    <a:pt x="274" y="2750"/>
                    <a:pt x="369" y="2488"/>
                    <a:pt x="596" y="2488"/>
                  </a:cubicBezTo>
                  <a:cubicBezTo>
                    <a:pt x="600" y="2488"/>
                    <a:pt x="605" y="2488"/>
                    <a:pt x="610" y="2488"/>
                  </a:cubicBezTo>
                  <a:close/>
                  <a:moveTo>
                    <a:pt x="584" y="0"/>
                  </a:moveTo>
                  <a:cubicBezTo>
                    <a:pt x="250" y="0"/>
                    <a:pt x="0" y="274"/>
                    <a:pt x="0" y="583"/>
                  </a:cubicBezTo>
                  <a:lnTo>
                    <a:pt x="0" y="2715"/>
                  </a:lnTo>
                  <a:cubicBezTo>
                    <a:pt x="0" y="2858"/>
                    <a:pt x="60" y="3024"/>
                    <a:pt x="167" y="3131"/>
                  </a:cubicBezTo>
                  <a:cubicBezTo>
                    <a:pt x="1322" y="4262"/>
                    <a:pt x="1310" y="4334"/>
                    <a:pt x="1524" y="4405"/>
                  </a:cubicBezTo>
                  <a:cubicBezTo>
                    <a:pt x="1589" y="4428"/>
                    <a:pt x="1655" y="4439"/>
                    <a:pt x="1720" y="4439"/>
                  </a:cubicBezTo>
                  <a:cubicBezTo>
                    <a:pt x="2023" y="4439"/>
                    <a:pt x="2298" y="4201"/>
                    <a:pt x="2298" y="3858"/>
                  </a:cubicBezTo>
                  <a:cubicBezTo>
                    <a:pt x="2298" y="3703"/>
                    <a:pt x="2227" y="3572"/>
                    <a:pt x="2132" y="3453"/>
                  </a:cubicBezTo>
                  <a:lnTo>
                    <a:pt x="1167" y="2488"/>
                  </a:lnTo>
                  <a:lnTo>
                    <a:pt x="1167" y="583"/>
                  </a:lnTo>
                  <a:cubicBezTo>
                    <a:pt x="1167" y="250"/>
                    <a:pt x="893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41"/>
          <p:cNvGrpSpPr/>
          <p:nvPr/>
        </p:nvGrpSpPr>
        <p:grpSpPr>
          <a:xfrm>
            <a:off x="180050" y="902900"/>
            <a:ext cx="8792400" cy="0"/>
            <a:chOff x="180050" y="902900"/>
            <a:chExt cx="8792400" cy="0"/>
          </a:xfrm>
        </p:grpSpPr>
        <p:cxnSp>
          <p:nvCxnSpPr>
            <p:cNvPr id="409" name="Google Shape;409;p41"/>
            <p:cNvCxnSpPr/>
            <p:nvPr/>
          </p:nvCxnSpPr>
          <p:spPr>
            <a:xfrm>
              <a:off x="7829450" y="902900"/>
              <a:ext cx="114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41"/>
            <p:cNvCxnSpPr/>
            <p:nvPr/>
          </p:nvCxnSpPr>
          <p:spPr>
            <a:xfrm rot="10800000">
              <a:off x="180050" y="902900"/>
              <a:ext cx="113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1" name="Google Shape;411;p41"/>
          <p:cNvSpPr txBox="1">
            <a:spLocks noGrp="1"/>
          </p:cNvSpPr>
          <p:nvPr>
            <p:ph type="title"/>
          </p:nvPr>
        </p:nvSpPr>
        <p:spPr>
          <a:xfrm>
            <a:off x="1870963" y="2158925"/>
            <a:ext cx="2653496" cy="817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Aft>
                <a:spcPts val="1600"/>
              </a:spcAft>
              <a:buSzPts val="1100"/>
            </a:pP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an abbreviation for cross-platform, Apache, MySQL, PHP and Perl, and it allows you to build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WordPress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site offline, on a local web server on your computer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2" name="Google Shape;412;p41"/>
          <p:cNvSpPr txBox="1">
            <a:spLocks noGrp="1"/>
          </p:cNvSpPr>
          <p:nvPr>
            <p:ph type="title" idx="2"/>
          </p:nvPr>
        </p:nvSpPr>
        <p:spPr>
          <a:xfrm>
            <a:off x="5725547" y="2158925"/>
            <a:ext cx="2696275" cy="8666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Aft>
                <a:spcPts val="1600"/>
              </a:spcAft>
              <a:buSzPts val="11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MySQL is an open-source relational database management system.</a:t>
            </a:r>
            <a:endParaRPr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" name="Google Shape;413;p41"/>
          <p:cNvSpPr txBox="1">
            <a:spLocks noGrp="1"/>
          </p:cNvSpPr>
          <p:nvPr>
            <p:ph type="subTitle" idx="1"/>
          </p:nvPr>
        </p:nvSpPr>
        <p:spPr>
          <a:xfrm>
            <a:off x="1870963" y="1769525"/>
            <a:ext cx="26466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XAMPP</a:t>
            </a:r>
            <a:endParaRPr dirty="0"/>
          </a:p>
        </p:txBody>
      </p:sp>
      <p:sp>
        <p:nvSpPr>
          <p:cNvPr id="414" name="Google Shape;414;p41"/>
          <p:cNvSpPr txBox="1">
            <a:spLocks noGrp="1"/>
          </p:cNvSpPr>
          <p:nvPr>
            <p:ph type="subTitle" idx="3"/>
          </p:nvPr>
        </p:nvSpPr>
        <p:spPr>
          <a:xfrm>
            <a:off x="5725549" y="1769525"/>
            <a:ext cx="26535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400" dirty="0" smtClean="0"/>
              <a:t>MySQL</a:t>
            </a:r>
            <a:endParaRPr sz="1400" dirty="0"/>
          </a:p>
        </p:txBody>
      </p:sp>
      <p:sp>
        <p:nvSpPr>
          <p:cNvPr id="415" name="Google Shape;415;p41"/>
          <p:cNvSpPr txBox="1">
            <a:spLocks noGrp="1"/>
          </p:cNvSpPr>
          <p:nvPr>
            <p:ph type="title" idx="4"/>
          </p:nvPr>
        </p:nvSpPr>
        <p:spPr>
          <a:xfrm>
            <a:off x="1314350" y="616550"/>
            <a:ext cx="651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Components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49" y="1786106"/>
            <a:ext cx="1200318" cy="1190791"/>
          </a:xfrm>
          <a:prstGeom prst="rect">
            <a:avLst/>
          </a:prstGeom>
        </p:spPr>
      </p:pic>
      <p:pic>
        <p:nvPicPr>
          <p:cNvPr id="2050" name="Picture 2" descr="Fix: PDOException: SQLSTATE[HY000] [2054] or Wordpress Install Error :  Guilty Parti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472" y="1690204"/>
            <a:ext cx="839973" cy="144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Windows 10 Logo.sv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66" y="3494270"/>
            <a:ext cx="3871326" cy="71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2132800" y="1657153"/>
            <a:ext cx="4878600" cy="18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Entity Relations</a:t>
            </a:r>
            <a:endParaRPr dirty="0"/>
          </a:p>
        </p:txBody>
      </p:sp>
      <p:grpSp>
        <p:nvGrpSpPr>
          <p:cNvPr id="321" name="Google Shape;321;p38"/>
          <p:cNvGrpSpPr/>
          <p:nvPr/>
        </p:nvGrpSpPr>
        <p:grpSpPr>
          <a:xfrm>
            <a:off x="175300" y="178453"/>
            <a:ext cx="8792400" cy="4786500"/>
            <a:chOff x="175300" y="178453"/>
            <a:chExt cx="8792400" cy="4786500"/>
          </a:xfrm>
        </p:grpSpPr>
        <p:cxnSp>
          <p:nvCxnSpPr>
            <p:cNvPr id="322" name="Google Shape;322;p38"/>
            <p:cNvCxnSpPr>
              <a:stCxn id="320" idx="0"/>
            </p:cNvCxnSpPr>
            <p:nvPr/>
          </p:nvCxnSpPr>
          <p:spPr>
            <a:xfrm rot="10800000">
              <a:off x="4572100" y="178453"/>
              <a:ext cx="0" cy="147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38"/>
            <p:cNvCxnSpPr>
              <a:stCxn id="320" idx="3"/>
            </p:cNvCxnSpPr>
            <p:nvPr/>
          </p:nvCxnSpPr>
          <p:spPr>
            <a:xfrm>
              <a:off x="7011400" y="2571703"/>
              <a:ext cx="1956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38"/>
            <p:cNvCxnSpPr>
              <a:stCxn id="320" idx="2"/>
            </p:cNvCxnSpPr>
            <p:nvPr/>
          </p:nvCxnSpPr>
          <p:spPr>
            <a:xfrm>
              <a:off x="4572100" y="3486253"/>
              <a:ext cx="0" cy="147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38"/>
            <p:cNvCxnSpPr>
              <a:stCxn id="320" idx="1"/>
            </p:cNvCxnSpPr>
            <p:nvPr/>
          </p:nvCxnSpPr>
          <p:spPr>
            <a:xfrm rot="10800000">
              <a:off x="175300" y="2571703"/>
              <a:ext cx="195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oxicology Breakthrough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53B66B"/>
      </a:lt2>
      <a:accent1>
        <a:srgbClr val="62D675"/>
      </a:accent1>
      <a:accent2>
        <a:srgbClr val="6FFD8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819</Words>
  <Application>Microsoft Office PowerPoint</Application>
  <PresentationFormat>On-screen Show (16:9)</PresentationFormat>
  <Paragraphs>154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Roboto Slab</vt:lpstr>
      <vt:lpstr>Montserrat ExtraBold</vt:lpstr>
      <vt:lpstr>Roboto Condensed Light</vt:lpstr>
      <vt:lpstr>Arial</vt:lpstr>
      <vt:lpstr>Roboto Slab Light</vt:lpstr>
      <vt:lpstr>Arial Black</vt:lpstr>
      <vt:lpstr>Toxicology Breakthrough by Slidesgo</vt:lpstr>
      <vt:lpstr>Green University of Bangladesh</vt:lpstr>
      <vt:lpstr>Super Shop Management System</vt:lpstr>
      <vt:lpstr>Presented to</vt:lpstr>
      <vt:lpstr>Presented by</vt:lpstr>
      <vt:lpstr>TABLE OF CONTENTS</vt:lpstr>
      <vt:lpstr>OBJECTIVES</vt:lpstr>
      <vt:lpstr>GOALS </vt:lpstr>
      <vt:lpstr>an abbreviation for cross-platform, Apache, MySQL, PHP and Perl, and it allows you to build WordPress site offline, on a local web server on your computer.</vt:lpstr>
      <vt:lpstr>Entity Relations</vt:lpstr>
      <vt:lpstr>Relational Schema</vt:lpstr>
      <vt:lpstr>ER- Diagram</vt:lpstr>
      <vt:lpstr>Customer table.</vt:lpstr>
      <vt:lpstr>Customer table.</vt:lpstr>
      <vt:lpstr>Employee table.</vt:lpstr>
      <vt:lpstr>Employee table.</vt:lpstr>
      <vt:lpstr>Product table.</vt:lpstr>
      <vt:lpstr>Product table.</vt:lpstr>
      <vt:lpstr>Order list table.</vt:lpstr>
      <vt:lpstr>Order list table.</vt:lpstr>
      <vt:lpstr> Receipt table.</vt:lpstr>
      <vt:lpstr> Receipt table.</vt:lpstr>
      <vt:lpstr> suplier table.</vt:lpstr>
      <vt:lpstr> Supplier table.</vt:lpstr>
      <vt:lpstr>ANALYSIS OF OUTPUTS BASED on QUERIES</vt:lpstr>
      <vt:lpstr>PowerPoint Presentation</vt:lpstr>
      <vt:lpstr>PowerPoint Presentation</vt:lpstr>
      <vt:lpstr>PowerPoint Presentation</vt:lpstr>
      <vt:lpstr>PowerPoint Presentation</vt:lpstr>
      <vt:lpstr>Join operations</vt:lpstr>
      <vt:lpstr>PowerPoint Presentation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University of Bangladesh</dc:title>
  <dc:creator>PC</dc:creator>
  <cp:lastModifiedBy>PC</cp:lastModifiedBy>
  <cp:revision>33</cp:revision>
  <dcterms:modified xsi:type="dcterms:W3CDTF">2022-04-19T23:12:39Z</dcterms:modified>
</cp:coreProperties>
</file>